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72" r:id="rId6"/>
    <p:sldId id="261" r:id="rId7"/>
    <p:sldId id="262" r:id="rId8"/>
    <p:sldId id="270" r:id="rId9"/>
    <p:sldId id="271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2016-10-13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654032"/>
          </a:xfrm>
        </p:spPr>
        <p:txBody>
          <a:bodyPr>
            <a:normAutofit/>
          </a:bodyPr>
          <a:lstStyle/>
          <a:p>
            <a:r>
              <a:rPr lang="zh-CN" altLang="en-US" sz="3600" dirty="0" smtClean="0"/>
              <a:t>登录</a:t>
            </a:r>
            <a:endParaRPr lang="zh-CN" altLang="en-US" sz="36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71604" y="1428736"/>
            <a:ext cx="3143272" cy="1000132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网址：</a:t>
            </a:r>
            <a:r>
              <a:rPr lang="en-US" altLang="zh-CN" sz="1800" dirty="0" smtClean="0"/>
              <a:t>202.38.65.124</a:t>
            </a:r>
          </a:p>
          <a:p>
            <a:r>
              <a:rPr lang="zh-CN" altLang="en-US" sz="1800" dirty="0" smtClean="0"/>
              <a:t>密码：学号后四位</a:t>
            </a:r>
            <a:endParaRPr lang="en-US" altLang="zh-CN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10449" b="42310"/>
          <a:stretch>
            <a:fillRect/>
          </a:stretch>
        </p:blipFill>
        <p:spPr bwMode="auto">
          <a:xfrm>
            <a:off x="1428728" y="2357430"/>
            <a:ext cx="7278710" cy="37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857752" y="1428736"/>
            <a:ext cx="3143272" cy="10715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lang="zh-CN" altLang="en-US" dirty="0" smtClean="0"/>
              <a:t>用户名：学号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CN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验证码：不区分大小写</a:t>
            </a:r>
            <a:endParaRPr kumimoji="0" lang="en-US" altLang="zh-C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428604"/>
            <a:ext cx="7498080" cy="1214446"/>
          </a:xfrm>
        </p:spPr>
        <p:txBody>
          <a:bodyPr/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行程上报</a:t>
            </a:r>
            <a:endParaRPr lang="en-US" altLang="zh-CN" dirty="0" smtClean="0"/>
          </a:p>
          <a:p>
            <a:r>
              <a:rPr lang="zh-CN" altLang="en-US" sz="1800" dirty="0" smtClean="0"/>
              <a:t>审批通过后在出境报批页面“操作</a:t>
            </a:r>
            <a:r>
              <a:rPr lang="en-US" sz="1800" dirty="0" smtClean="0"/>
              <a:t>”</a:t>
            </a:r>
            <a:r>
              <a:rPr lang="zh-CN" altLang="en-US" sz="1800" dirty="0" smtClean="0"/>
              <a:t>一栏会自动弹出“</a:t>
            </a:r>
            <a:r>
              <a:rPr lang="zh-CN" altLang="en-US" sz="1800" dirty="0" smtClean="0">
                <a:solidFill>
                  <a:srgbClr val="FF0000"/>
                </a:solidFill>
              </a:rPr>
              <a:t>行程上报</a:t>
            </a:r>
            <a:r>
              <a:rPr lang="en-US" sz="1800" dirty="0" smtClean="0"/>
              <a:t>”</a:t>
            </a:r>
            <a:r>
              <a:rPr lang="zh-CN" altLang="en-US" sz="1800" dirty="0" smtClean="0"/>
              <a:t>按钮。点击进入，界面如下：</a:t>
            </a:r>
            <a:endParaRPr lang="zh-CN" altLang="en-US" dirty="0"/>
          </a:p>
        </p:txBody>
      </p:sp>
      <p:pic>
        <p:nvPicPr>
          <p:cNvPr id="4" name="图片 3" descr="G:\USTCExchange\Pictures\学生操作界面\2016-05-25 03_19_13-具体行程pn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714488"/>
            <a:ext cx="7286676" cy="37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500166" y="5500702"/>
            <a:ext cx="7498080" cy="8572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zh-CN" altLang="en-US" dirty="0" smtClean="0"/>
              <a:t>填写出行计划，并上传电子行程单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5852" y="500042"/>
            <a:ext cx="7498080" cy="480060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填完后，点击左侧“菜单列表”区域的“行程上报”按钮，弹出行程上报页面，并列出正在管理的学生行程列表，可在该列表中看到刚上报的行程，如下图。</a:t>
            </a:r>
            <a:endParaRPr lang="zh-CN" altLang="en-US" sz="2000" dirty="0"/>
          </a:p>
        </p:txBody>
      </p:sp>
      <p:pic>
        <p:nvPicPr>
          <p:cNvPr id="4" name="图片 3" descr="G:\USTCExchange\Pictures\学生操作界面\2016-05-25 03_18_35-行程上报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7143800" cy="364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7290" y="571480"/>
            <a:ext cx="7498080" cy="5929354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老师后台操作，“</a:t>
            </a:r>
            <a:r>
              <a:rPr lang="zh-CN" altLang="en-US" sz="2000" dirty="0" smtClean="0">
                <a:solidFill>
                  <a:srgbClr val="FF0000"/>
                </a:solidFill>
              </a:rPr>
              <a:t>审核通过”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r>
              <a:rPr lang="zh-CN" altLang="en-US" sz="2000" dirty="0" smtClean="0"/>
              <a:t>在行程上报页面“操作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一栏会自动弹出“回国申请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按钮，</a:t>
            </a:r>
            <a:endParaRPr lang="zh-CN" altLang="en-US" sz="2000" dirty="0"/>
          </a:p>
        </p:txBody>
      </p:sp>
      <p:pic>
        <p:nvPicPr>
          <p:cNvPr id="4" name="图片 3" descr="G:\USTCExchange\Pictures\学生操作界面\2016-05-25 03_18_35-行程上报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142984"/>
            <a:ext cx="5274310" cy="3149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500042"/>
            <a:ext cx="7498080" cy="4800600"/>
          </a:xfrm>
        </p:spPr>
        <p:txBody>
          <a:bodyPr/>
          <a:lstStyle/>
          <a:p>
            <a:r>
              <a:rPr lang="en-US" altLang="zh-CN" sz="3600" dirty="0" smtClean="0"/>
              <a:t>5.</a:t>
            </a:r>
            <a:r>
              <a:rPr lang="zh-CN" altLang="en-US" sz="3600" dirty="0" smtClean="0"/>
              <a:t>回国报道</a:t>
            </a:r>
            <a:endParaRPr lang="en-US" altLang="zh-CN" sz="3600" dirty="0" smtClean="0"/>
          </a:p>
          <a:p>
            <a:r>
              <a:rPr lang="zh-CN" altLang="en-US" sz="2000" dirty="0" smtClean="0"/>
              <a:t>回国以后，点击进入回国报到页面，如下图所示。填写好信息保存，并上传电子版交流心得作为附件，点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返回”，完成回国报到。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4" name="图片 3" descr="G:\USTCExchange\Pictures\学生操作界面\2016-05-25 03_20_16-回国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357430"/>
            <a:ext cx="6072230" cy="3500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28728" y="357166"/>
            <a:ext cx="7498080" cy="6000792"/>
          </a:xfrm>
        </p:spPr>
        <p:txBody>
          <a:bodyPr/>
          <a:lstStyle/>
          <a:p>
            <a:r>
              <a:rPr lang="zh-CN" altLang="en-US" sz="2000" dirty="0" smtClean="0"/>
              <a:t>点击左侧“菜单列表”区域的“回国报到”按钮，弹出回国报到页面，并列出正在管理的学生回国信息列表，如下图。</a:t>
            </a:r>
            <a:endParaRPr lang="en-US" altLang="zh-CN" sz="2000" dirty="0" smtClean="0"/>
          </a:p>
          <a:p>
            <a:r>
              <a:rPr lang="zh-CN" altLang="en-US" sz="2000" dirty="0" smtClean="0"/>
              <a:t>拿报销单及其他材料去杨阳老师处审核。审核完毕，填入资金结算金额。教务处和国合部分别在报销单上签字后，去财务报销。</a:t>
            </a:r>
          </a:p>
          <a:p>
            <a:endParaRPr lang="zh-CN" altLang="en-US" dirty="0"/>
          </a:p>
        </p:txBody>
      </p:sp>
      <p:pic>
        <p:nvPicPr>
          <p:cNvPr id="4" name="图片 3" descr="G:\USTCExchange\Pictures\学生操作界面\2016-05-25 03_19_40回国管理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2214554"/>
            <a:ext cx="6637683" cy="4003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有关</a:t>
            </a:r>
            <a:r>
              <a:rPr lang="zh-CN" altLang="en-US" dirty="0" smtClean="0"/>
              <a:t>此系统的任何问题或建议，请发邮件至</a:t>
            </a:r>
            <a:r>
              <a:rPr lang="en-US" altLang="zh-CN" dirty="0" smtClean="0"/>
              <a:t>:</a:t>
            </a:r>
            <a:r>
              <a:rPr lang="en-US" altLang="zh-CN" dirty="0" smtClean="0">
                <a:solidFill>
                  <a:srgbClr val="FF0000"/>
                </a:solidFill>
              </a:rPr>
              <a:t>outgoing@ustc.edu.cn </a:t>
            </a:r>
          </a:p>
          <a:p>
            <a:pPr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输入用户名、密码和验证码后，如下图所示。其中欢迎桌面，给出了申请流程，彩色字体是可以下载电子表格的附件。</a:t>
            </a:r>
            <a:endParaRPr lang="zh-CN" altLang="en-US" sz="2400" dirty="0"/>
          </a:p>
        </p:txBody>
      </p:sp>
      <p:pic>
        <p:nvPicPr>
          <p:cNvPr id="9" name="内容占位符 8" descr="G:\USTCExchange\Pictures\学生操作界面\2016-05-25 03_11_09-桌面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47865"/>
            <a:ext cx="7499350" cy="420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个人信息维护</a:t>
            </a:r>
            <a:endParaRPr lang="zh-CN" altLang="en-US" sz="36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85852" y="1428736"/>
            <a:ext cx="7715304" cy="2762256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为保证账户的安全性，请及时完善个人信息并修改密码。</a:t>
            </a:r>
          </a:p>
          <a:p>
            <a:pPr lvl="0"/>
            <a:r>
              <a:rPr lang="zh-CN" altLang="en-US" sz="2000" dirty="0" smtClean="0"/>
              <a:t>点击上图左侧区域的“个人中心”→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信息维护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按钮；</a:t>
            </a:r>
          </a:p>
          <a:p>
            <a:pPr lvl="0"/>
            <a:r>
              <a:rPr lang="zh-CN" altLang="en-US" sz="2000" dirty="0" smtClean="0"/>
              <a:t>在右侧主页面弹出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信息维护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页面，可以选择</a:t>
            </a:r>
            <a:r>
              <a:rPr lang="en-US" sz="2000" dirty="0" smtClean="0"/>
              <a:t>“</a:t>
            </a:r>
            <a:r>
              <a:rPr lang="zh-CN" altLang="en-US" sz="2000" dirty="0" smtClean="0">
                <a:solidFill>
                  <a:srgbClr val="FF0000"/>
                </a:solidFill>
              </a:rPr>
              <a:t>查询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、</a:t>
            </a:r>
            <a:r>
              <a:rPr lang="en-US" sz="2000" dirty="0" smtClean="0"/>
              <a:t>“</a:t>
            </a:r>
            <a:r>
              <a:rPr lang="zh-CN" altLang="en-US" sz="2000" dirty="0" smtClean="0">
                <a:solidFill>
                  <a:srgbClr val="FF0000"/>
                </a:solidFill>
              </a:rPr>
              <a:t>编辑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和</a:t>
            </a:r>
            <a:r>
              <a:rPr lang="en-US" sz="2000" dirty="0" smtClean="0"/>
              <a:t>“</a:t>
            </a:r>
            <a:r>
              <a:rPr lang="zh-CN" altLang="en-US" sz="2000" dirty="0" smtClean="0">
                <a:solidFill>
                  <a:srgbClr val="FF0000"/>
                </a:solidFill>
              </a:rPr>
              <a:t>重设密码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pic>
        <p:nvPicPr>
          <p:cNvPr id="10" name="图片 9" descr="G:\USTCExchange\Pictures\教师管理界面\2016-05-25 02_54_16-个人信息维护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928934"/>
            <a:ext cx="6072230" cy="3357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14414" y="928670"/>
            <a:ext cx="3657600" cy="4663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>
                <a:solidFill>
                  <a:srgbClr val="760000"/>
                </a:solidFill>
              </a:rPr>
              <a:t>1. </a:t>
            </a:r>
            <a:r>
              <a:rPr lang="zh-CN" altLang="en-US" dirty="0" smtClean="0">
                <a:solidFill>
                  <a:srgbClr val="760000"/>
                </a:solidFill>
              </a:rPr>
              <a:t>项目申请</a:t>
            </a:r>
            <a:endParaRPr lang="en-US" altLang="zh-CN" dirty="0" smtClean="0">
              <a:solidFill>
                <a:srgbClr val="760000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zh-CN" altLang="en-US" sz="1600" dirty="0" smtClean="0"/>
              <a:t>点击左侧“菜单列表”区域的“项目申请”按钮，弹出项目申请页面，并列出可申请的项目名称，如下图：</a:t>
            </a:r>
          </a:p>
          <a:p>
            <a:pPr>
              <a:buNone/>
            </a:pPr>
            <a:endParaRPr lang="zh-CN" altLang="en-US" sz="1600" dirty="0"/>
          </a:p>
        </p:txBody>
      </p:sp>
      <p:pic>
        <p:nvPicPr>
          <p:cNvPr id="5" name="图片 4" descr="G:\USTCExchange\Pictures\学生操作界面\2016-05-25 03_11_42-项目申请png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500306"/>
            <a:ext cx="3786214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214942" y="1214422"/>
            <a:ext cx="3657600" cy="4663440"/>
          </a:xfrm>
        </p:spPr>
        <p:txBody>
          <a:bodyPr/>
          <a:lstStyle/>
          <a:p>
            <a:r>
              <a:rPr lang="zh-CN" altLang="en-US" sz="1600" dirty="0" smtClean="0"/>
              <a:t>点击</a:t>
            </a:r>
            <a:r>
              <a:rPr lang="en-US" altLang="en-US" sz="1600" dirty="0" smtClean="0"/>
              <a:t>“</a:t>
            </a:r>
            <a:r>
              <a:rPr lang="zh-CN" altLang="en-US" sz="1600" dirty="0" smtClean="0"/>
              <a:t>申请</a:t>
            </a:r>
            <a:r>
              <a:rPr lang="en-US" altLang="en-US" sz="1600" dirty="0" smtClean="0"/>
              <a:t>”</a:t>
            </a:r>
            <a:r>
              <a:rPr lang="zh-CN" altLang="en-US" sz="1600" dirty="0" smtClean="0"/>
              <a:t>按钮，在线填写项目申请电子表。注意红色</a:t>
            </a:r>
            <a:r>
              <a:rPr lang="en-US" altLang="en-US" sz="1600" dirty="0" smtClean="0"/>
              <a:t>*</a:t>
            </a:r>
            <a:r>
              <a:rPr lang="zh-CN" altLang="en-US" sz="1600" dirty="0" smtClean="0"/>
              <a:t>号的内容必填，否则无法保存，填好表以后要保存，再上传相应附件，最后点击“返回”按钮完成申请，如下图：</a:t>
            </a:r>
          </a:p>
          <a:p>
            <a:endParaRPr lang="zh-CN" altLang="en-US" dirty="0"/>
          </a:p>
        </p:txBody>
      </p:sp>
      <p:pic>
        <p:nvPicPr>
          <p:cNvPr id="7" name="图片 6" descr="G:\USTCExchange\Pictures\学生操作界面\2016-05-25 03_12_09-申请表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714620"/>
            <a:ext cx="3708725" cy="2671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3"/>
          <p:cNvSpPr txBox="1">
            <a:spLocks/>
          </p:cNvSpPr>
          <p:nvPr/>
        </p:nvSpPr>
        <p:spPr>
          <a:xfrm>
            <a:off x="1071538" y="1500174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项目进展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学生提交电子版项目申请以后，老师点击左侧“菜单列表”区域的“项目进展”按钮，弹出项目进展页面，并列出正在申请的项目名称，如下图：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“项目进展”列表有一栏叫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审核状态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，如果老师收到纸质和电子版申请书，则显示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确认收到申请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如果最终被项目录取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，则显示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审核通过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，否则显示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审核不通过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图片 5" descr="G:\USTCExchange\Pictures\学生操作界面\2016-05-25 03_12_54-项目进展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000240"/>
            <a:ext cx="3851601" cy="284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928710"/>
          </a:xfrm>
        </p:spPr>
        <p:txBody>
          <a:bodyPr>
            <a:normAutofit/>
          </a:bodyPr>
          <a:lstStyle/>
          <a:p>
            <a:r>
              <a:rPr lang="en-US" altLang="zh-CN" sz="3600" dirty="0" smtClean="0"/>
              <a:t>3.</a:t>
            </a:r>
            <a:r>
              <a:rPr lang="zh-CN" altLang="en-US" sz="3600" dirty="0" smtClean="0"/>
              <a:t>出境报批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428728" y="1071546"/>
            <a:ext cx="7498080" cy="4800600"/>
          </a:xfrm>
        </p:spPr>
        <p:txBody>
          <a:bodyPr/>
          <a:lstStyle/>
          <a:p>
            <a:r>
              <a:rPr lang="zh-CN" altLang="en-US" sz="1600" dirty="0" smtClean="0"/>
              <a:t>学生点击左侧“菜单列表”区域的“出境报批”按钮，弹出出境报批页面，并列出正在报批的项目名称，如下图：</a:t>
            </a:r>
          </a:p>
          <a:p>
            <a:endParaRPr lang="zh-CN" altLang="en-US" dirty="0"/>
          </a:p>
        </p:txBody>
      </p:sp>
      <p:pic>
        <p:nvPicPr>
          <p:cNvPr id="7" name="图片 6" descr="G:\USTCExchange\Pictures\学生操作界面\2016-05-25 03_17_35-出境报批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928802"/>
            <a:ext cx="7500990" cy="4214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725470"/>
          </a:xfrm>
        </p:spPr>
        <p:txBody>
          <a:bodyPr>
            <a:normAutofit/>
          </a:bodyPr>
          <a:lstStyle/>
          <a:p>
            <a:r>
              <a:rPr lang="zh-CN" altLang="en-US" sz="2000" dirty="0" smtClean="0"/>
              <a:t>填写审批表，按“保存”审批信息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endParaRPr lang="zh-CN" altLang="en-US" sz="2000" dirty="0"/>
          </a:p>
        </p:txBody>
      </p:sp>
      <p:pic>
        <p:nvPicPr>
          <p:cNvPr id="4" name="内容占位符 3" descr="G:\USTCExchange\Pictures\学生操作界面\2016-05-25 03_17_56-本科生审批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7499350" cy="468709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357290" y="5572140"/>
            <a:ext cx="7498080" cy="12858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将签完字（本人和家长）的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责任书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交至国际合作与交流部老图书馆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222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房间，国合部操作学生状态为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审批通过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chemeClr val="tx1"/>
                </a:solidFill>
              </a:rPr>
              <a:t>如需打印审批表，请保存返回后，点击打印按钮；</a:t>
            </a:r>
            <a:r>
              <a:rPr lang="en-US" altLang="zh-CN" sz="2000" dirty="0" smtClean="0">
                <a:solidFill>
                  <a:schemeClr val="tx1"/>
                </a:solidFill>
              </a:rPr>
              <a:t/>
            </a:r>
            <a:br>
              <a:rPr lang="en-US" altLang="zh-CN" sz="2000" dirty="0" smtClean="0">
                <a:solidFill>
                  <a:schemeClr val="tx1"/>
                </a:solidFill>
              </a:rPr>
            </a:b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内容占位符 3" descr="G:\USTCExchange\Pictures\学生操作界面\2016-05-25 03_14_27-打印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30189"/>
          <a:stretch>
            <a:fillRect/>
          </a:stretch>
        </p:blipFill>
        <p:spPr bwMode="auto">
          <a:xfrm>
            <a:off x="1857356" y="1071546"/>
            <a:ext cx="5286412" cy="449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5852" y="285728"/>
            <a:ext cx="7498080" cy="4800600"/>
          </a:xfrm>
        </p:spPr>
        <p:txBody>
          <a:bodyPr/>
          <a:lstStyle/>
          <a:p>
            <a:r>
              <a:rPr lang="zh-CN" altLang="en-US" sz="2000" dirty="0" smtClean="0"/>
              <a:t>用浏览器的打印预览按钮观察打印申请书的排版。如果申请表因为显示原因不在一页纸面上，则点击缩放或者放大，将其显示在一页</a:t>
            </a:r>
            <a:r>
              <a:rPr lang="en-US" sz="2000" dirty="0" smtClean="0"/>
              <a:t>A4</a:t>
            </a:r>
            <a:r>
              <a:rPr lang="zh-CN" altLang="en-US" sz="2000" dirty="0" smtClean="0"/>
              <a:t>纸上，再点</a:t>
            </a:r>
            <a:r>
              <a:rPr lang="en-US" sz="2000" dirty="0" smtClean="0"/>
              <a:t>“</a:t>
            </a:r>
            <a:r>
              <a:rPr lang="zh-CN" altLang="en-US" sz="2000" dirty="0" smtClean="0"/>
              <a:t>打印</a:t>
            </a:r>
            <a:r>
              <a:rPr lang="en-US" sz="2000" dirty="0" smtClean="0"/>
              <a:t>”</a:t>
            </a:r>
            <a:r>
              <a:rPr lang="zh-CN" altLang="en-US" sz="2000" dirty="0" smtClean="0"/>
              <a:t>按钮开始连接打印机打印。</a:t>
            </a:r>
          </a:p>
          <a:p>
            <a:endParaRPr lang="zh-CN" altLang="en-US" dirty="0"/>
          </a:p>
        </p:txBody>
      </p:sp>
      <p:pic>
        <p:nvPicPr>
          <p:cNvPr id="6" name="图片 5" descr="G:\USTCExchange\Pictures\学生操作界面\2016-05-25 03_16_54-打印.pn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643050"/>
            <a:ext cx="5786478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176</TotalTime>
  <Words>635</Words>
  <PresentationFormat>全屏显示(4:3)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夏至</vt:lpstr>
      <vt:lpstr>登录</vt:lpstr>
      <vt:lpstr>输入用户名、密码和验证码后，如下图所示。其中欢迎桌面，给出了申请流程，彩色字体是可以下载电子表格的附件。</vt:lpstr>
      <vt:lpstr>个人信息维护</vt:lpstr>
      <vt:lpstr>幻灯片 4</vt:lpstr>
      <vt:lpstr>幻灯片 5</vt:lpstr>
      <vt:lpstr>3.出境报批</vt:lpstr>
      <vt:lpstr>填写审批表，按“保存”审批信息 </vt:lpstr>
      <vt:lpstr>如需打印审批表，请保存返回后，点击打印按钮； 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2016赴境外参加暑期交流项目行前培训会</dc:title>
  <cp:lastModifiedBy>NTKO</cp:lastModifiedBy>
  <cp:revision>24</cp:revision>
  <dcterms:modified xsi:type="dcterms:W3CDTF">2016-10-13T05:17:01Z</dcterms:modified>
</cp:coreProperties>
</file>