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70" r:id="rId2"/>
    <p:sldId id="271" r:id="rId3"/>
    <p:sldId id="272" r:id="rId4"/>
    <p:sldId id="273" r:id="rId5"/>
    <p:sldId id="274" r:id="rId6"/>
    <p:sldId id="287" r:id="rId7"/>
    <p:sldId id="289" r:id="rId8"/>
    <p:sldId id="311" r:id="rId9"/>
    <p:sldId id="313" r:id="rId10"/>
    <p:sldId id="314" r:id="rId11"/>
    <p:sldId id="322" r:id="rId12"/>
    <p:sldId id="318" r:id="rId13"/>
    <p:sldId id="317" r:id="rId14"/>
    <p:sldId id="321" r:id="rId15"/>
    <p:sldId id="319" r:id="rId16"/>
    <p:sldId id="320" r:id="rId17"/>
    <p:sldId id="316" r:id="rId18"/>
    <p:sldId id="285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4F93"/>
    <a:srgbClr val="FFD200"/>
    <a:srgbClr val="555959"/>
    <a:srgbClr val="FBF5AB"/>
    <a:srgbClr val="0064A4"/>
    <a:srgbClr val="F7EB5F"/>
    <a:srgbClr val="6AA2B8"/>
    <a:srgbClr val="F67C0E"/>
    <a:srgbClr val="F78D2D"/>
    <a:srgbClr val="1B3D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3" autoAdjust="0"/>
    <p:restoredTop sz="97727" autoAdjust="0"/>
  </p:normalViewPr>
  <p:slideViewPr>
    <p:cSldViewPr snapToGrid="0" snapToObjects="1">
      <p:cViewPr varScale="1">
        <p:scale>
          <a:sx n="79" d="100"/>
          <a:sy n="79" d="100"/>
        </p:scale>
        <p:origin x="54" y="7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B5A3B7-17A2-924A-913E-3624CD424135}" type="datetime1">
              <a:rPr lang="en-US" smtClean="0"/>
              <a:pPr/>
              <a:t>11/20/2017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E7DA58-A925-D84E-8B80-66AE0AD3CA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33485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FE4EFA-584C-8B41-BAE7-34635E62B17B}" type="datetime1">
              <a:rPr lang="en-US" smtClean="0"/>
              <a:pPr/>
              <a:t>11/20/2017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2258F1-7A46-944D-A49B-F9115F555AC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53157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UC Irvine’s impact </a:t>
            </a:r>
            <a:r>
              <a:rPr lang="en-US" baseline="0" dirty="0" smtClean="0"/>
              <a:t>is visible on many fronts.</a:t>
            </a: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Today, UC Irvine is the second-largest employer in Orange County, providing nearly 15,000 jobs and annual expenditures of nearly $2 billion.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We serve nearly 28,000 students, with more than ¾ undergraduates, and awarded 8,300 degrees last year.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77CB1-43AD-4D27-ADD3-2294762F90A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7306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8BF92-86C5-054D-BC76-677A4B92ABB9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0089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8BF92-86C5-054D-BC76-677A4B92ABB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0089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8BF92-86C5-054D-BC76-677A4B92ABB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0089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8BF92-86C5-054D-BC76-677A4B92ABB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0089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8BF92-86C5-054D-BC76-677A4B92ABB9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0089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8BF92-86C5-054D-BC76-677A4B92ABB9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0089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8BF92-86C5-054D-BC76-677A4B92ABB9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0089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8BF92-86C5-054D-BC76-677A4B92ABB9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0089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8BF92-86C5-054D-BC76-677A4B92ABB9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3188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F1C66-37F3-5D43-AEDC-E6800736CABC}" type="datetime1">
              <a:rPr lang="en-US" smtClean="0"/>
              <a:pPr/>
              <a:t>11/20/2017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Presentation Name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06263-86C0-1C41-A2C6-E3B4E633EC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9376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38273-B831-AB4B-B8EC-9F90AA021D66}" type="datetime1">
              <a:rPr lang="en-US" smtClean="0"/>
              <a:pPr/>
              <a:t>11/20/2017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Presentation Name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06263-86C0-1C41-A2C6-E3B4E633EC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1581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48774"/>
            <a:ext cx="2057400" cy="5077389"/>
          </a:xfrm>
        </p:spPr>
        <p:txBody>
          <a:bodyPr vert="eaVert"/>
          <a:lstStyle>
            <a:lvl1pPr>
              <a:defRPr>
                <a:solidFill>
                  <a:srgbClr val="094F9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38903"/>
            <a:ext cx="6019800" cy="498726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1286E-C946-0D47-A5BA-33F2BE60C861}" type="datetime1">
              <a:rPr lang="en-US" smtClean="0"/>
              <a:pPr/>
              <a:t>11/20/2017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Presentation Name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06263-86C0-1C41-A2C6-E3B4E633EC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7766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68C10-3994-224D-9876-D86D6B94CFBB}" type="datetime1">
              <a:rPr lang="en-US" smtClean="0"/>
              <a:pPr/>
              <a:t>11/20/2017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Presentation Name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06263-86C0-1C41-A2C6-E3B4E633EC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5624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67D2D-89B0-4043-A433-8DE5BBB87297}" type="datetime1">
              <a:rPr lang="en-US" smtClean="0"/>
              <a:pPr/>
              <a:t>11/20/2017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Presentation Name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06263-86C0-1C41-A2C6-E3B4E633EC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2382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146710"/>
            <a:ext cx="4114800" cy="397945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46710"/>
            <a:ext cx="4038600" cy="397945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8B218-9882-084B-BF4F-73CD659234A6}" type="datetime1">
              <a:rPr lang="en-US" smtClean="0"/>
              <a:pPr/>
              <a:t>11/20/2017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Presentation Name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06263-86C0-1C41-A2C6-E3B4E633EC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9255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74875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818581"/>
            <a:ext cx="4040188" cy="330758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66017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818581"/>
            <a:ext cx="4041775" cy="330758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7A36B-21B2-9A40-9F94-D7B04483F879}" type="datetime1">
              <a:rPr lang="en-US" smtClean="0"/>
              <a:pPr/>
              <a:t>11/20/2017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Presentation Name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06263-86C0-1C41-A2C6-E3B4E633EC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2075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BD179-8753-C741-B2CD-8ACDA456F864}" type="datetime1">
              <a:rPr lang="en-US" smtClean="0"/>
              <a:pPr/>
              <a:t>11/20/2017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Presentation Name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06263-86C0-1C41-A2C6-E3B4E633EC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719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59F51-7DBA-3449-8FFF-8BAC2020DD8B}" type="datetime1">
              <a:rPr lang="en-US" smtClean="0"/>
              <a:pPr/>
              <a:t>11/20/2017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Presentation Name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06263-86C0-1C41-A2C6-E3B4E633EC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1346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5549"/>
            <a:ext cx="3008313" cy="41910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225549"/>
            <a:ext cx="5111750" cy="490061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950065"/>
            <a:ext cx="3008313" cy="417609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4BFC8-9A01-004A-B437-8BC3A0150FB0}" type="datetime1">
              <a:rPr lang="en-US" smtClean="0"/>
              <a:pPr/>
              <a:t>11/20/2017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Presentation Name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06263-86C0-1C41-A2C6-E3B4E633EC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384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06129"/>
            <a:ext cx="5486400" cy="3621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1CEE-2BFA-3848-8A9D-54782BB69267}" type="datetime1">
              <a:rPr lang="en-US" smtClean="0"/>
              <a:pPr/>
              <a:t>11/20/2017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Presentation Name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06263-86C0-1C41-A2C6-E3B4E633EC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1266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00371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46710"/>
            <a:ext cx="8229600" cy="39794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323" y="65225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81AA0177-4D59-C24B-8EDA-E255BC8E66CB}" type="datetime1">
              <a:rPr lang="en-US" smtClean="0"/>
              <a:pPr/>
              <a:t>11/20/2017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07419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Presentation Name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87461" y="649609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0E806263-86C0-1C41-A2C6-E3B4E633ECB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5544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3600" b="1" i="0" kern="1200">
          <a:solidFill>
            <a:srgbClr val="094F93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333737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333737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333737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333737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333737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cindy.lin@unx.uci.edu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52400" y="1739879"/>
            <a:ext cx="3962400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b="1" dirty="0" smtClean="0">
                <a:solidFill>
                  <a:schemeClr val="bg1"/>
                </a:solidFill>
                <a:latin typeface="Helvetica Neue Light"/>
                <a:ea typeface="Arial Unicode MS" pitchFamily="34" charset="-128"/>
                <a:cs typeface="Arial Unicode MS" pitchFamily="34" charset="-128"/>
              </a:rPr>
              <a:t>Experience </a:t>
            </a:r>
          </a:p>
          <a:p>
            <a:r>
              <a:rPr lang="en-US" sz="4400" b="1" dirty="0" smtClean="0">
                <a:solidFill>
                  <a:schemeClr val="bg1"/>
                </a:solidFill>
                <a:latin typeface="Helvetica Neue Light"/>
                <a:ea typeface="Arial Unicode MS" pitchFamily="34" charset="-128"/>
                <a:cs typeface="Arial Unicode MS" pitchFamily="34" charset="-128"/>
              </a:rPr>
              <a:t>University</a:t>
            </a:r>
          </a:p>
          <a:p>
            <a:r>
              <a:rPr lang="en-US" altLang="zh-CN" sz="4400" b="1" dirty="0" smtClean="0">
                <a:solidFill>
                  <a:schemeClr val="bg1"/>
                </a:solidFill>
                <a:latin typeface="Helvetica Neue Light"/>
                <a:ea typeface="Arial Unicode MS" pitchFamily="34" charset="-128"/>
                <a:cs typeface="Arial Unicode MS" pitchFamily="34" charset="-128"/>
              </a:rPr>
              <a:t>Research</a:t>
            </a:r>
          </a:p>
          <a:p>
            <a:r>
              <a:rPr lang="en-US" sz="4400" b="1" dirty="0" smtClean="0">
                <a:solidFill>
                  <a:schemeClr val="bg1"/>
                </a:solidFill>
                <a:latin typeface="Helvetica Neue Light"/>
                <a:ea typeface="Arial Unicode MS" pitchFamily="34" charset="-128"/>
                <a:cs typeface="Arial Unicode MS" pitchFamily="34" charset="-128"/>
              </a:rPr>
              <a:t>At UCI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4443845"/>
            <a:ext cx="1905000" cy="1752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00" y="6172200"/>
            <a:ext cx="1264359" cy="495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82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8552" y="83076"/>
            <a:ext cx="6303405" cy="813569"/>
          </a:xfrm>
        </p:spPr>
        <p:txBody>
          <a:bodyPr>
            <a:normAutofit fontScale="90000"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Experience University Research</a:t>
            </a:r>
            <a:endParaRPr lang="en-US" sz="32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1388" y="1233996"/>
            <a:ext cx="7737808" cy="459863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CA" altLang="zh-CN" b="1" dirty="0" smtClean="0">
                <a:solidFill>
                  <a:srgbClr val="094F93"/>
                </a:solidFill>
              </a:rPr>
              <a:t>EUR COURSE PACKAGES</a:t>
            </a:r>
          </a:p>
          <a:p>
            <a:pPr>
              <a:buNone/>
            </a:pPr>
            <a:endParaRPr lang="en-CA" altLang="zh-CN" sz="2000" dirty="0" smtClean="0">
              <a:solidFill>
                <a:schemeClr val="tx1"/>
              </a:solidFill>
            </a:endParaRPr>
          </a:p>
          <a:p>
            <a:r>
              <a:rPr lang="en-CA" altLang="zh-CN" sz="2000" dirty="0" smtClean="0">
                <a:solidFill>
                  <a:schemeClr val="tx1"/>
                </a:solidFill>
              </a:rPr>
              <a:t>There are four courses in each package</a:t>
            </a:r>
          </a:p>
          <a:p>
            <a:r>
              <a:rPr lang="en-CA" altLang="zh-CN" sz="2000" dirty="0" smtClean="0">
                <a:solidFill>
                  <a:schemeClr val="tx1"/>
                </a:solidFill>
              </a:rPr>
              <a:t>Each week is about 24 hours of class time</a:t>
            </a:r>
          </a:p>
          <a:p>
            <a:r>
              <a:rPr lang="en-CA" altLang="zh-CN" sz="2000" dirty="0" smtClean="0">
                <a:solidFill>
                  <a:schemeClr val="tx1"/>
                </a:solidFill>
              </a:rPr>
              <a:t>Classes are interactive and often include group work and discussions</a:t>
            </a:r>
          </a:p>
          <a:p>
            <a:r>
              <a:rPr lang="en-CA" altLang="zh-CN" sz="2000" dirty="0" smtClean="0">
                <a:solidFill>
                  <a:schemeClr val="tx1"/>
                </a:solidFill>
              </a:rPr>
              <a:t>Evaluation may include assignments, group projects, papers, exams, and participation marks</a:t>
            </a:r>
          </a:p>
          <a:p>
            <a:r>
              <a:rPr lang="en-CA" altLang="zh-CN" sz="2000" dirty="0" smtClean="0">
                <a:solidFill>
                  <a:srgbClr val="C00000"/>
                </a:solidFill>
              </a:rPr>
              <a:t>Courses do not receive UCI credit but credit is suggested to be granted by the student’s home university (at its discretion)</a:t>
            </a:r>
            <a:endParaRPr lang="en-US" altLang="zh-CN" sz="2000" dirty="0" smtClean="0">
              <a:solidFill>
                <a:srgbClr val="C00000"/>
              </a:solidFill>
            </a:endParaRPr>
          </a:p>
          <a:p>
            <a:pPr>
              <a:spcBef>
                <a:spcPct val="50000"/>
              </a:spcBef>
              <a:buClr>
                <a:schemeClr val="tx2"/>
              </a:buClr>
              <a:buFont typeface="Wingdings" pitchFamily="2" charset="2"/>
              <a:buChar char="§"/>
            </a:pPr>
            <a:endParaRPr lang="en-US" sz="2000" dirty="0" smtClean="0"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64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8552" y="83076"/>
            <a:ext cx="6303405" cy="813569"/>
          </a:xfrm>
        </p:spPr>
        <p:txBody>
          <a:bodyPr>
            <a:normAutofit fontScale="90000"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Experience University Research</a:t>
            </a:r>
            <a:endParaRPr lang="en-US" sz="32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1388" y="1171852"/>
            <a:ext cx="7737808" cy="4660777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CA" altLang="zh-CN" sz="5100" b="1" dirty="0" smtClean="0">
                <a:solidFill>
                  <a:srgbClr val="094F93"/>
                </a:solidFill>
              </a:rPr>
              <a:t>Some Faculties Profiles</a:t>
            </a:r>
          </a:p>
          <a:p>
            <a:pPr>
              <a:buNone/>
            </a:pPr>
            <a:endParaRPr lang="en-CA" altLang="zh-CN" sz="2000" b="1" dirty="0" smtClean="0">
              <a:solidFill>
                <a:srgbClr val="094F93"/>
              </a:solidFill>
            </a:endParaRPr>
          </a:p>
          <a:p>
            <a:pPr>
              <a:buNone/>
            </a:pPr>
            <a:endParaRPr lang="en-CA" altLang="zh-CN" sz="20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en-US" altLang="zh-CN" sz="2000" b="1" dirty="0" smtClean="0"/>
              <a:t>John M. </a:t>
            </a:r>
            <a:r>
              <a:rPr lang="en-US" altLang="zh-CN" sz="2000" b="1" dirty="0" err="1" smtClean="0"/>
              <a:t>Whiteley</a:t>
            </a:r>
            <a:endParaRPr lang="zh-CN" altLang="zh-CN" sz="2000" b="1" dirty="0" smtClean="0"/>
          </a:p>
          <a:p>
            <a:pPr>
              <a:buNone/>
            </a:pPr>
            <a:r>
              <a:rPr lang="en-US" altLang="zh-CN" sz="2000" dirty="0" smtClean="0"/>
              <a:t>	Professor of Social Ecology</a:t>
            </a:r>
            <a:br>
              <a:rPr lang="en-US" altLang="zh-CN" sz="2000" dirty="0" smtClean="0"/>
            </a:br>
            <a:r>
              <a:rPr lang="en-US" altLang="zh-CN" sz="2000" dirty="0" err="1" smtClean="0"/>
              <a:t>Ed.D</a:t>
            </a:r>
            <a:r>
              <a:rPr lang="en-US" altLang="zh-CN" sz="2000" dirty="0" smtClean="0"/>
              <a:t>. Harvard University</a:t>
            </a:r>
            <a:br>
              <a:rPr lang="en-US" altLang="zh-CN" sz="2000" dirty="0" smtClean="0"/>
            </a:br>
            <a:endParaRPr lang="zh-CN" altLang="zh-CN" sz="2000" dirty="0" smtClean="0"/>
          </a:p>
          <a:p>
            <a:pPr>
              <a:buNone/>
            </a:pPr>
            <a:r>
              <a:rPr lang="en-US" altLang="zh-CN" sz="2000" b="1" dirty="0" smtClean="0"/>
              <a:t>	Specializations:</a:t>
            </a:r>
            <a:br>
              <a:rPr lang="en-US" altLang="zh-CN" sz="2000" b="1" dirty="0" smtClean="0"/>
            </a:br>
            <a:r>
              <a:rPr lang="en-US" altLang="zh-CN" sz="2000" dirty="0" smtClean="0"/>
              <a:t>moral development, late adolescence to early adult development, social ecology of peace</a:t>
            </a:r>
            <a:endParaRPr lang="zh-CN" altLang="zh-CN" sz="2000" dirty="0" smtClean="0"/>
          </a:p>
          <a:p>
            <a:pPr>
              <a:buNone/>
            </a:pPr>
            <a:endParaRPr lang="en-US" altLang="zh-CN" sz="2000" dirty="0" smtClean="0"/>
          </a:p>
          <a:p>
            <a:pPr>
              <a:buNone/>
            </a:pPr>
            <a:r>
              <a:rPr lang="en-US" altLang="zh-CN" sz="2000" b="1" dirty="0" smtClean="0"/>
              <a:t>John </a:t>
            </a:r>
            <a:r>
              <a:rPr lang="en-US" altLang="zh-CN" sz="2000" b="1" dirty="0" err="1" smtClean="0"/>
              <a:t>Stupar</a:t>
            </a:r>
            <a:endParaRPr lang="zh-CN" altLang="zh-CN" sz="2000" b="1" dirty="0" smtClean="0"/>
          </a:p>
          <a:p>
            <a:pPr>
              <a:buNone/>
            </a:pPr>
            <a:r>
              <a:rPr lang="en-US" altLang="zh-CN" sz="2100" dirty="0" smtClean="0"/>
              <a:t>	Lecturer, Director of the Ethics Institute</a:t>
            </a:r>
            <a:endParaRPr lang="zh-CN" altLang="zh-CN" sz="2100" dirty="0" smtClean="0"/>
          </a:p>
          <a:p>
            <a:pPr>
              <a:buNone/>
            </a:pPr>
            <a:endParaRPr lang="en-US" altLang="zh-CN" sz="2000" dirty="0" smtClean="0"/>
          </a:p>
          <a:p>
            <a:pPr>
              <a:buNone/>
            </a:pPr>
            <a:r>
              <a:rPr lang="en-US" altLang="zh-CN" sz="2000" b="1" dirty="0" smtClean="0"/>
              <a:t>	Specializations:</a:t>
            </a:r>
            <a:endParaRPr lang="en-US" altLang="zh-CN" sz="2000" dirty="0" smtClean="0"/>
          </a:p>
          <a:p>
            <a:pPr>
              <a:buNone/>
            </a:pPr>
            <a:r>
              <a:rPr lang="en-US" altLang="zh-CN" sz="2000" dirty="0" smtClean="0"/>
              <a:t>	</a:t>
            </a:r>
            <a:r>
              <a:rPr lang="en-US" altLang="zh-CN" sz="2000" dirty="0" err="1" smtClean="0"/>
              <a:t>Schmid</a:t>
            </a:r>
            <a:r>
              <a:rPr lang="en-US" altLang="zh-CN" sz="2000" dirty="0" smtClean="0"/>
              <a:t> College of Science and Technology; Mathematics and Computer Science</a:t>
            </a:r>
            <a:endParaRPr lang="zh-CN" altLang="zh-CN" sz="2000" dirty="0" smtClean="0"/>
          </a:p>
          <a:p>
            <a:pPr>
              <a:buNone/>
            </a:pPr>
            <a:endParaRPr lang="en-US" altLang="zh-CN" sz="2000" dirty="0" smtClean="0"/>
          </a:p>
          <a:p>
            <a:pPr>
              <a:buNone/>
            </a:pPr>
            <a:r>
              <a:rPr lang="en-US" altLang="zh-CN" sz="2100" b="1" cap="all" dirty="0" smtClean="0"/>
              <a:t>SHIN LIN</a:t>
            </a:r>
            <a:endParaRPr lang="zh-CN" altLang="zh-CN" sz="2100" dirty="0" smtClean="0"/>
          </a:p>
          <a:p>
            <a:pPr>
              <a:buNone/>
            </a:pPr>
            <a:r>
              <a:rPr lang="en-US" altLang="zh-CN" sz="2100" dirty="0" smtClean="0"/>
              <a:t>	Professor, Developmental &amp; Cell Biology, Biomedical Engineering, Professor of Physiology and Biophysics, School of Medicine </a:t>
            </a:r>
          </a:p>
          <a:p>
            <a:pPr>
              <a:buNone/>
            </a:pPr>
            <a:endParaRPr lang="en-US" altLang="zh-CN" sz="1800" b="1" dirty="0" smtClean="0"/>
          </a:p>
          <a:p>
            <a:pPr>
              <a:buNone/>
            </a:pPr>
            <a:r>
              <a:rPr lang="en-US" altLang="zh-CN" sz="2100" b="1" dirty="0" smtClean="0"/>
              <a:t>	Specializations:</a:t>
            </a:r>
          </a:p>
          <a:p>
            <a:pPr>
              <a:buNone/>
            </a:pPr>
            <a:r>
              <a:rPr lang="en-US" altLang="zh-CN" sz="2100" dirty="0" smtClean="0"/>
              <a:t>	Complementary and alternative medicine </a:t>
            </a:r>
            <a:r>
              <a:rPr lang="en-US" altLang="zh-CN" sz="1800" dirty="0" smtClean="0"/>
              <a:t/>
            </a:r>
            <a:br>
              <a:rPr lang="en-US" altLang="zh-CN" sz="1800" dirty="0" smtClean="0"/>
            </a:br>
            <a:endParaRPr lang="zh-CN" altLang="zh-CN" sz="2000" dirty="0"/>
          </a:p>
        </p:txBody>
      </p:sp>
    </p:spTree>
    <p:extLst>
      <p:ext uri="{BB962C8B-B14F-4D97-AF65-F5344CB8AC3E}">
        <p14:creationId xmlns:p14="http://schemas.microsoft.com/office/powerpoint/2010/main" val="391664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8552" y="83076"/>
            <a:ext cx="6303405" cy="813569"/>
          </a:xfrm>
        </p:spPr>
        <p:txBody>
          <a:bodyPr>
            <a:normAutofit fontScale="90000"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Experience University Research</a:t>
            </a:r>
            <a:endParaRPr lang="en-US" sz="32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1388" y="1367162"/>
            <a:ext cx="7737808" cy="446546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CA" altLang="zh-CN" b="1" dirty="0" smtClean="0">
                <a:solidFill>
                  <a:srgbClr val="094F93"/>
                </a:solidFill>
              </a:rPr>
              <a:t>EUR PROGRAM FEE</a:t>
            </a:r>
          </a:p>
          <a:p>
            <a:pPr>
              <a:buNone/>
            </a:pPr>
            <a:endParaRPr lang="en-CA" altLang="zh-CN" b="1" dirty="0" smtClean="0">
              <a:solidFill>
                <a:srgbClr val="094F93"/>
              </a:solidFill>
            </a:endParaRPr>
          </a:p>
          <a:p>
            <a:pPr>
              <a:buNone/>
            </a:pPr>
            <a:r>
              <a:rPr lang="en-CA" altLang="zh-CN" sz="2000" dirty="0" smtClean="0">
                <a:solidFill>
                  <a:schemeClr val="tx1"/>
                </a:solidFill>
              </a:rPr>
              <a:t>The package fee per student is $5</a:t>
            </a:r>
            <a:r>
              <a:rPr lang="en-US" altLang="zh-CN" sz="2000" dirty="0" smtClean="0">
                <a:solidFill>
                  <a:schemeClr val="tx1"/>
                </a:solidFill>
              </a:rPr>
              <a:t>,</a:t>
            </a:r>
            <a:r>
              <a:rPr lang="en-CA" altLang="zh-CN" sz="2000" dirty="0" smtClean="0">
                <a:solidFill>
                  <a:schemeClr val="tx1"/>
                </a:solidFill>
              </a:rPr>
              <a:t>500 USD for the program </a:t>
            </a:r>
          </a:p>
          <a:p>
            <a:pPr>
              <a:buNone/>
            </a:pPr>
            <a:r>
              <a:rPr lang="en-CA" altLang="zh-CN" sz="2000" dirty="0" smtClean="0">
                <a:solidFill>
                  <a:schemeClr val="tx1"/>
                </a:solidFill>
              </a:rPr>
              <a:t>and it includes:</a:t>
            </a:r>
          </a:p>
          <a:p>
            <a:pPr>
              <a:buNone/>
            </a:pPr>
            <a:endParaRPr lang="en-CA" altLang="zh-CN" sz="20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en-CA" altLang="zh-CN" sz="2000" dirty="0" smtClean="0">
                <a:solidFill>
                  <a:schemeClr val="tx1"/>
                </a:solidFill>
              </a:rPr>
              <a:t>• Four courses </a:t>
            </a:r>
          </a:p>
          <a:p>
            <a:pPr>
              <a:buNone/>
            </a:pPr>
            <a:r>
              <a:rPr lang="en-CA" altLang="zh-CN" sz="2000" dirty="0" smtClean="0">
                <a:solidFill>
                  <a:schemeClr val="tx1"/>
                </a:solidFill>
              </a:rPr>
              <a:t>• Course materials </a:t>
            </a:r>
          </a:p>
          <a:p>
            <a:pPr>
              <a:buNone/>
            </a:pPr>
            <a:r>
              <a:rPr lang="en-CA" altLang="zh-CN" sz="2000" dirty="0" smtClean="0">
                <a:solidFill>
                  <a:schemeClr val="tx1"/>
                </a:solidFill>
              </a:rPr>
              <a:t>• Health insurance </a:t>
            </a:r>
          </a:p>
          <a:p>
            <a:pPr>
              <a:buNone/>
            </a:pPr>
            <a:r>
              <a:rPr lang="en-CA" altLang="zh-CN" sz="2000" dirty="0" smtClean="0">
                <a:solidFill>
                  <a:schemeClr val="tx1"/>
                </a:solidFill>
              </a:rPr>
              <a:t>• Group airport transfers </a:t>
            </a:r>
          </a:p>
          <a:p>
            <a:pPr>
              <a:buNone/>
            </a:pPr>
            <a:r>
              <a:rPr lang="en-CA" altLang="zh-CN" sz="2000" dirty="0" smtClean="0">
                <a:solidFill>
                  <a:schemeClr val="tx1"/>
                </a:solidFill>
              </a:rPr>
              <a:t>• Shared accommodation </a:t>
            </a:r>
            <a:r>
              <a:rPr lang="en-CA" altLang="zh-CN" sz="2000" dirty="0" smtClean="0">
                <a:solidFill>
                  <a:srgbClr val="FF0000"/>
                </a:solidFill>
              </a:rPr>
              <a:t>July </a:t>
            </a:r>
            <a:r>
              <a:rPr lang="en-US" altLang="zh-CN" sz="2000" dirty="0" smtClean="0">
                <a:solidFill>
                  <a:srgbClr val="FF0000"/>
                </a:solidFill>
              </a:rPr>
              <a:t>08</a:t>
            </a:r>
            <a:r>
              <a:rPr lang="en-US" altLang="zh-CN" sz="2000" baseline="30000" dirty="0" smtClean="0">
                <a:solidFill>
                  <a:srgbClr val="FF0000"/>
                </a:solidFill>
              </a:rPr>
              <a:t>th</a:t>
            </a:r>
            <a:r>
              <a:rPr lang="en-US" altLang="zh-CN" sz="2000" dirty="0" smtClean="0">
                <a:solidFill>
                  <a:srgbClr val="FF0000"/>
                </a:solidFill>
              </a:rPr>
              <a:t>-28</a:t>
            </a:r>
            <a:r>
              <a:rPr lang="en-US" altLang="zh-CN" sz="2000" baseline="30000" dirty="0" smtClean="0">
                <a:solidFill>
                  <a:srgbClr val="FF0000"/>
                </a:solidFill>
              </a:rPr>
              <a:t>th</a:t>
            </a:r>
            <a:r>
              <a:rPr lang="zh-CN" altLang="en-US" sz="2000" dirty="0" smtClean="0">
                <a:solidFill>
                  <a:srgbClr val="FF0000"/>
                </a:solidFill>
              </a:rPr>
              <a:t>，</a:t>
            </a:r>
            <a:r>
              <a:rPr lang="en-US" altLang="zh-CN" sz="2000" dirty="0" smtClean="0">
                <a:solidFill>
                  <a:srgbClr val="FF0000"/>
                </a:solidFill>
              </a:rPr>
              <a:t>August 05</a:t>
            </a:r>
            <a:r>
              <a:rPr lang="en-US" altLang="zh-CN" sz="2000" baseline="30000" dirty="0" smtClean="0">
                <a:solidFill>
                  <a:srgbClr val="FF0000"/>
                </a:solidFill>
              </a:rPr>
              <a:t>th</a:t>
            </a:r>
            <a:r>
              <a:rPr lang="en-US" altLang="zh-CN" sz="2000" dirty="0" smtClean="0">
                <a:solidFill>
                  <a:srgbClr val="FF0000"/>
                </a:solidFill>
              </a:rPr>
              <a:t>-25</a:t>
            </a:r>
            <a:r>
              <a:rPr lang="en-US" altLang="zh-CN" sz="2000" baseline="30000" dirty="0" smtClean="0">
                <a:solidFill>
                  <a:srgbClr val="FF0000"/>
                </a:solidFill>
              </a:rPr>
              <a:t>th</a:t>
            </a:r>
            <a:r>
              <a:rPr lang="en-CA" altLang="zh-CN" sz="2000" dirty="0" smtClean="0">
                <a:solidFill>
                  <a:schemeClr val="tx1"/>
                </a:solidFill>
              </a:rPr>
              <a:t>, 2018 </a:t>
            </a:r>
          </a:p>
          <a:p>
            <a:pPr>
              <a:buNone/>
            </a:pPr>
            <a:r>
              <a:rPr lang="en-CA" altLang="zh-CN" sz="2000" dirty="0" smtClean="0">
                <a:solidFill>
                  <a:schemeClr val="tx1"/>
                </a:solidFill>
              </a:rPr>
              <a:t>• Orientation and farewell events </a:t>
            </a:r>
          </a:p>
          <a:p>
            <a:pPr>
              <a:buNone/>
            </a:pPr>
            <a:r>
              <a:rPr lang="en-CA" altLang="zh-CN" sz="2000" dirty="0" smtClean="0">
                <a:solidFill>
                  <a:schemeClr val="tx1"/>
                </a:solidFill>
              </a:rPr>
              <a:t>• Socio-cultural activities (optional trips may require an additional fee)</a:t>
            </a:r>
            <a:endParaRPr lang="en-US" sz="2000" dirty="0" smtClean="0">
              <a:solidFill>
                <a:schemeClr val="tx1"/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64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8552" y="83076"/>
            <a:ext cx="6303405" cy="813569"/>
          </a:xfrm>
        </p:spPr>
        <p:txBody>
          <a:bodyPr>
            <a:normAutofit fontScale="90000"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Experience University Research</a:t>
            </a:r>
            <a:endParaRPr lang="en-US" sz="32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1388" y="1589102"/>
            <a:ext cx="7737808" cy="424352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CA" altLang="zh-CN" b="1" dirty="0" smtClean="0">
                <a:solidFill>
                  <a:srgbClr val="094F93"/>
                </a:solidFill>
              </a:rPr>
              <a:t>Daily Schedule</a:t>
            </a:r>
          </a:p>
          <a:p>
            <a:pPr>
              <a:buNone/>
            </a:pPr>
            <a:endParaRPr lang="en-CA" altLang="zh-CN" sz="20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sz="2000" b="1" dirty="0" smtClean="0">
                <a:solidFill>
                  <a:srgbClr val="555959"/>
                </a:solidFill>
                <a:cs typeface="Arial"/>
              </a:rPr>
              <a:t>9</a:t>
            </a:r>
            <a:r>
              <a:rPr lang="en-US" altLang="zh-CN" sz="2000" b="1" dirty="0" smtClean="0">
                <a:solidFill>
                  <a:srgbClr val="555959"/>
                </a:solidFill>
                <a:cs typeface="Arial"/>
              </a:rPr>
              <a:t>:00am-10:20am</a:t>
            </a:r>
            <a:r>
              <a:rPr lang="en-US" altLang="zh-CN" sz="2000" b="1" dirty="0" smtClean="0">
                <a:solidFill>
                  <a:srgbClr val="555959"/>
                </a:solidFill>
                <a:cs typeface="Arial"/>
              </a:rPr>
              <a:t>		Academic Presentation Skills</a:t>
            </a:r>
          </a:p>
          <a:p>
            <a:pPr marL="0" indent="0">
              <a:buNone/>
            </a:pPr>
            <a:r>
              <a:rPr lang="en-US" altLang="zh-CN" sz="2000" b="1" dirty="0" smtClean="0">
                <a:solidFill>
                  <a:srgbClr val="555959"/>
                </a:solidFill>
                <a:cs typeface="Arial"/>
              </a:rPr>
              <a:t>								</a:t>
            </a:r>
          </a:p>
          <a:p>
            <a:pPr marL="0" indent="0">
              <a:buNone/>
            </a:pPr>
            <a:r>
              <a:rPr lang="en-US" altLang="zh-CN" sz="2000" b="1" dirty="0" smtClean="0">
                <a:solidFill>
                  <a:srgbClr val="555959"/>
                </a:solidFill>
                <a:cs typeface="Arial"/>
              </a:rPr>
              <a:t>10:30am-11:50am</a:t>
            </a:r>
            <a:r>
              <a:rPr lang="en-US" altLang="zh-CN" sz="2000" b="1" dirty="0" smtClean="0">
                <a:solidFill>
                  <a:srgbClr val="555959"/>
                </a:solidFill>
                <a:cs typeface="Arial"/>
              </a:rPr>
              <a:t>		Research Methodology</a:t>
            </a:r>
          </a:p>
          <a:p>
            <a:pPr marL="0" indent="0">
              <a:buNone/>
            </a:pPr>
            <a:r>
              <a:rPr lang="en-US" altLang="zh-CN" sz="2000" b="1" dirty="0" smtClean="0">
                <a:solidFill>
                  <a:srgbClr val="555959"/>
                </a:solidFill>
                <a:cs typeface="Arial"/>
              </a:rPr>
              <a:t>							</a:t>
            </a:r>
          </a:p>
          <a:p>
            <a:pPr marL="0" indent="0">
              <a:buNone/>
            </a:pPr>
            <a:r>
              <a:rPr lang="en-US" altLang="zh-CN" sz="2000" b="1" dirty="0" smtClean="0">
                <a:solidFill>
                  <a:srgbClr val="555959"/>
                </a:solidFill>
                <a:cs typeface="Arial"/>
              </a:rPr>
              <a:t>12:00pm-1:00pm</a:t>
            </a:r>
            <a:r>
              <a:rPr lang="en-US" altLang="zh-CN" sz="2000" b="1" dirty="0" smtClean="0">
                <a:solidFill>
                  <a:srgbClr val="555959"/>
                </a:solidFill>
                <a:cs typeface="Arial"/>
              </a:rPr>
              <a:t>		Lunch</a:t>
            </a:r>
          </a:p>
          <a:p>
            <a:pPr marL="0" indent="0">
              <a:buNone/>
            </a:pPr>
            <a:endParaRPr lang="en-US" altLang="zh-CN" sz="2000" b="1" dirty="0" smtClean="0">
              <a:solidFill>
                <a:srgbClr val="555959"/>
              </a:solidFill>
              <a:cs typeface="Arial"/>
            </a:endParaRPr>
          </a:p>
          <a:p>
            <a:pPr marL="0" indent="0">
              <a:buNone/>
            </a:pPr>
            <a:r>
              <a:rPr lang="en-US" altLang="zh-CN" sz="2000" b="1" dirty="0" smtClean="0">
                <a:solidFill>
                  <a:srgbClr val="555959"/>
                </a:solidFill>
                <a:cs typeface="Arial"/>
              </a:rPr>
              <a:t>1</a:t>
            </a:r>
            <a:r>
              <a:rPr lang="en-US" altLang="zh-CN" sz="2000" b="1" dirty="0" smtClean="0">
                <a:solidFill>
                  <a:srgbClr val="555959"/>
                </a:solidFill>
                <a:cs typeface="Arial"/>
              </a:rPr>
              <a:t>:00pm-4:00pm</a:t>
            </a:r>
            <a:r>
              <a:rPr lang="en-US" altLang="zh-CN" sz="2000" b="1" dirty="0" smtClean="0">
                <a:solidFill>
                  <a:srgbClr val="555959"/>
                </a:solidFill>
                <a:cs typeface="Arial"/>
              </a:rPr>
              <a:t>		</a:t>
            </a:r>
            <a:r>
              <a:rPr lang="en-US" altLang="zh-CN" sz="2000" b="1" dirty="0" smtClean="0">
                <a:solidFill>
                  <a:srgbClr val="555959"/>
                </a:solidFill>
                <a:cs typeface="Arial"/>
              </a:rPr>
              <a:t>University Elective/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555959"/>
                </a:solidFill>
                <a:latin typeface="Arial" panose="020B0604020202020204" pitchFamily="34" charset="0"/>
                <a:ea typeface="Tahoma" pitchFamily="34" charset="0"/>
                <a:cs typeface="Arial"/>
              </a:rPr>
              <a:t>	</a:t>
            </a:r>
            <a:r>
              <a:rPr lang="en-US" sz="2000" b="1" dirty="0" smtClean="0">
                <a:solidFill>
                  <a:srgbClr val="555959"/>
                </a:solidFill>
                <a:latin typeface="Arial" panose="020B0604020202020204" pitchFamily="34" charset="0"/>
                <a:ea typeface="Tahoma" pitchFamily="34" charset="0"/>
                <a:cs typeface="Arial"/>
              </a:rPr>
              <a:t>					Conversation Partners</a:t>
            </a:r>
            <a:endParaRPr lang="en-US" sz="2000" dirty="0" smtClean="0"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64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8552" y="83076"/>
            <a:ext cx="6303405" cy="813569"/>
          </a:xfrm>
        </p:spPr>
        <p:txBody>
          <a:bodyPr>
            <a:normAutofit fontScale="90000"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Experience University Research</a:t>
            </a:r>
            <a:endParaRPr lang="en-US" sz="32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46" b="4982"/>
          <a:stretch/>
        </p:blipFill>
        <p:spPr>
          <a:xfrm>
            <a:off x="374990" y="1539675"/>
            <a:ext cx="8317817" cy="4985895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228599" y="760300"/>
            <a:ext cx="8610601" cy="9738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b="1" i="0" kern="1200">
                <a:solidFill>
                  <a:srgbClr val="094F93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mtClean="0"/>
              <a:t>Sample Calendar</a:t>
            </a:r>
            <a:endParaRPr lang="en-US" i="1" dirty="0">
              <a:solidFill>
                <a:srgbClr val="55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64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87084" y="0"/>
            <a:ext cx="5618450" cy="1143000"/>
          </a:xfrm>
        </p:spPr>
        <p:txBody>
          <a:bodyPr>
            <a:normAutofit/>
          </a:bodyPr>
          <a:lstStyle/>
          <a:p>
            <a:pPr algn="l"/>
            <a:r>
              <a:rPr lang="en-US" sz="3150" b="1" dirty="0" smtClean="0">
                <a:solidFill>
                  <a:schemeClr val="bg1"/>
                </a:solidFill>
                <a:latin typeface="Arial"/>
                <a:cs typeface="Arial"/>
              </a:rPr>
              <a:t>Campus Dormitory </a:t>
            </a:r>
            <a:endParaRPr lang="en-US" sz="315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747758" y="1043779"/>
            <a:ext cx="5057775" cy="4739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l">
              <a:defRPr/>
            </a:pPr>
            <a:endParaRPr lang="en-US" sz="800" b="1" dirty="0" smtClean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 algn="l" eaLnBrk="1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/>
            </a:pP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Group </a:t>
            </a: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style 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housing/co-ed building/ </a:t>
            </a: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same-gender 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bedroom</a:t>
            </a:r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 algn="l" eaLnBrk="1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/>
            </a:pP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Fully-furnished with an equipped kitchen </a:t>
            </a:r>
          </a:p>
          <a:p>
            <a:pPr marL="342900" indent="-342900" algn="l" eaLnBrk="1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/>
            </a:pP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Basketball and volleyball courts 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available</a:t>
            </a:r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 algn="l" eaLnBrk="1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/>
            </a:pP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Wireless internet and local phone in bedroom and cable TV/DVD in common room</a:t>
            </a:r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 algn="l" eaLnBrk="1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/>
            </a:pP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Approximately 10-15 minute walk to classrooms from most locations  </a:t>
            </a:r>
          </a:p>
          <a:p>
            <a:pPr algn="l">
              <a:defRPr/>
            </a:pPr>
            <a:endParaRPr lang="en-US" sz="1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l">
              <a:defRPr/>
            </a:pPr>
            <a:endParaRPr lang="en-US" sz="1800" dirty="0" smtClean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l">
              <a:defRPr/>
            </a:pPr>
            <a:endParaRPr lang="en-US" sz="1800" b="1" dirty="0" smtClean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Picture 30" descr="img8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" y="1030356"/>
            <a:ext cx="3324225" cy="24282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2" descr="img6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611" y="3268868"/>
            <a:ext cx="3324225" cy="26160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2174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37338" y="0"/>
            <a:ext cx="5269816" cy="993919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 smtClean="0">
                <a:solidFill>
                  <a:schemeClr val="bg1"/>
                </a:solidFill>
                <a:latin typeface="Arial"/>
                <a:cs typeface="Arial"/>
              </a:rPr>
              <a:t>Campus Dormitory</a:t>
            </a:r>
            <a:endParaRPr lang="en-US" sz="32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3" name="Picture 1" descr="I:\DATA\ESL\HOUSING\Housing\Dormitories\Pictures\IMG_07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4079" y="3586106"/>
            <a:ext cx="4869309" cy="33402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I:\DATA\ESL\HOUSING\Housing\Dormitories\Pictures\IMG_069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6134" y="993919"/>
            <a:ext cx="4717255" cy="27704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I:\DATA\ESL\HOUSING\Housing\Dormitories\Pictures\IMG_070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14368"/>
            <a:ext cx="4641849" cy="34119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I:\DATA\ESL\HOUSING\Housing\Dormitories\Pictures\IMG_071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8" y="933416"/>
            <a:ext cx="4743220" cy="28309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204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8552" y="83076"/>
            <a:ext cx="6303405" cy="813569"/>
          </a:xfrm>
        </p:spPr>
        <p:txBody>
          <a:bodyPr>
            <a:normAutofit fontScale="90000"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Experience University Research</a:t>
            </a:r>
            <a:endParaRPr lang="en-US" sz="32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1388" y="1207364"/>
            <a:ext cx="7737808" cy="4625266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en-CA" altLang="zh-CN" sz="8000" b="1" dirty="0" smtClean="0">
                <a:solidFill>
                  <a:srgbClr val="094F93"/>
                </a:solidFill>
              </a:rPr>
              <a:t>YOUR EUR CONTACTS</a:t>
            </a:r>
          </a:p>
          <a:p>
            <a:pPr>
              <a:buNone/>
            </a:pPr>
            <a:endParaRPr lang="en-CA" altLang="zh-CN" dirty="0" smtClean="0">
              <a:solidFill>
                <a:srgbClr val="094F93"/>
              </a:solidFill>
            </a:endParaRPr>
          </a:p>
          <a:p>
            <a:pPr>
              <a:buNone/>
            </a:pPr>
            <a:r>
              <a:rPr lang="en-CA" altLang="zh-CN" sz="6200" dirty="0" smtClean="0">
                <a:solidFill>
                  <a:srgbClr val="094F93"/>
                </a:solidFill>
              </a:rPr>
              <a:t>Inquiries from Asia:</a:t>
            </a:r>
          </a:p>
          <a:p>
            <a:pPr>
              <a:buNone/>
            </a:pPr>
            <a:endParaRPr lang="en-CA" altLang="zh-CN" sz="5000" dirty="0" smtClean="0"/>
          </a:p>
          <a:p>
            <a:pPr>
              <a:buNone/>
            </a:pPr>
            <a:r>
              <a:rPr lang="en-CA" altLang="zh-CN" sz="5000" b="1" dirty="0" smtClean="0"/>
              <a:t>Ming CAI</a:t>
            </a:r>
          </a:p>
          <a:p>
            <a:pPr>
              <a:buNone/>
            </a:pPr>
            <a:r>
              <a:rPr lang="en-CA" altLang="zh-CN" sz="5000" dirty="0" smtClean="0"/>
              <a:t>International Marketing Coordinator</a:t>
            </a:r>
          </a:p>
          <a:p>
            <a:pPr>
              <a:buNone/>
            </a:pPr>
            <a:r>
              <a:rPr lang="en-CA" altLang="zh-CN" sz="5000" dirty="0" smtClean="0"/>
              <a:t>Tel: (778) 863-9613</a:t>
            </a:r>
          </a:p>
          <a:p>
            <a:pPr>
              <a:buNone/>
            </a:pPr>
            <a:r>
              <a:rPr lang="en-CA" altLang="zh-CN" sz="5000" dirty="0" smtClean="0"/>
              <a:t>Email: ming.cai</a:t>
            </a:r>
            <a:r>
              <a:rPr lang="en-CA" altLang="zh-CN" sz="5000" dirty="0" smtClean="0">
                <a:hlinkClick r:id="rId3"/>
              </a:rPr>
              <a:t>@unx.uci.edu</a:t>
            </a:r>
            <a:endParaRPr lang="en-CA" altLang="zh-CN" sz="5000" dirty="0" smtClean="0"/>
          </a:p>
          <a:p>
            <a:pPr>
              <a:buNone/>
            </a:pPr>
            <a:r>
              <a:rPr lang="en-CA" altLang="zh-CN" sz="5000" dirty="0" err="1" smtClean="0"/>
              <a:t>WeChat</a:t>
            </a:r>
            <a:r>
              <a:rPr lang="en-CA" altLang="zh-CN" sz="5000" dirty="0" smtClean="0"/>
              <a:t>: 247895687</a:t>
            </a:r>
          </a:p>
          <a:p>
            <a:pPr>
              <a:buNone/>
            </a:pPr>
            <a:endParaRPr lang="en-CA" altLang="zh-CN" sz="6200" dirty="0" smtClean="0">
              <a:solidFill>
                <a:srgbClr val="094F93"/>
              </a:solidFill>
            </a:endParaRPr>
          </a:p>
          <a:p>
            <a:pPr>
              <a:buNone/>
            </a:pPr>
            <a:r>
              <a:rPr lang="en-CA" altLang="zh-CN" sz="6200" dirty="0" smtClean="0">
                <a:solidFill>
                  <a:srgbClr val="094F93"/>
                </a:solidFill>
              </a:rPr>
              <a:t>For all other inquiries:</a:t>
            </a:r>
          </a:p>
          <a:p>
            <a:pPr>
              <a:buNone/>
            </a:pPr>
            <a:endParaRPr lang="en-CA" altLang="zh-CN" sz="5000" dirty="0" smtClean="0">
              <a:solidFill>
                <a:srgbClr val="094F93"/>
              </a:solidFill>
            </a:endParaRPr>
          </a:p>
          <a:p>
            <a:pPr>
              <a:buNone/>
            </a:pPr>
            <a:r>
              <a:rPr lang="en-CA" altLang="zh-CN" sz="5000" b="1" dirty="0" smtClean="0"/>
              <a:t>Karl Kottman   </a:t>
            </a:r>
            <a:endParaRPr lang="en-CA" altLang="zh-CN" sz="5000" dirty="0" smtClean="0"/>
          </a:p>
          <a:p>
            <a:pPr>
              <a:buNone/>
            </a:pPr>
            <a:r>
              <a:rPr lang="en-CA" altLang="zh-CN" sz="5000" dirty="0" smtClean="0"/>
              <a:t>Manager, Custom Designed Programs</a:t>
            </a:r>
          </a:p>
          <a:p>
            <a:pPr>
              <a:buNone/>
            </a:pPr>
            <a:r>
              <a:rPr lang="en-CA" altLang="zh-CN" sz="5000" dirty="0" smtClean="0"/>
              <a:t>UCI Division of Continuing Education</a:t>
            </a:r>
          </a:p>
          <a:p>
            <a:pPr>
              <a:buNone/>
            </a:pPr>
            <a:r>
              <a:rPr lang="en-CA" altLang="zh-CN" sz="5000" dirty="0" smtClean="0"/>
              <a:t>+1-949-824-9061 (Voice)</a:t>
            </a:r>
          </a:p>
          <a:p>
            <a:pPr>
              <a:buNone/>
            </a:pPr>
            <a:r>
              <a:rPr lang="en-CA" altLang="zh-CN" sz="5000" dirty="0" smtClean="0"/>
              <a:t>+1-949-824-8065 (Fax)</a:t>
            </a:r>
          </a:p>
        </p:txBody>
      </p:sp>
    </p:spTree>
    <p:extLst>
      <p:ext uri="{BB962C8B-B14F-4D97-AF65-F5344CB8AC3E}">
        <p14:creationId xmlns:p14="http://schemas.microsoft.com/office/powerpoint/2010/main" val="391664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06263-86C0-1C41-A2C6-E3B4E633ECBC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5" name="Picture 4" descr="372UCI469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8" r="8386"/>
          <a:stretch/>
        </p:blipFill>
        <p:spPr bwMode="auto">
          <a:xfrm>
            <a:off x="0" y="3223"/>
            <a:ext cx="93535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 bwMode="auto">
          <a:xfrm>
            <a:off x="559594" y="512341"/>
            <a:ext cx="8813006" cy="689818"/>
          </a:xfrm>
          <a:prstGeom prst="rect">
            <a:avLst/>
          </a:prstGeom>
          <a:noFill/>
          <a:ln>
            <a:noFill/>
          </a:ln>
          <a:extLst/>
        </p:spPr>
        <p:txBody>
          <a:bodyPr lIns="64291" tIns="32146" rIns="64291" bIns="32146"/>
          <a:lstStyle>
            <a:lvl1pPr eaLnBrk="0" hangingPunct="0">
              <a:defRPr sz="4200">
                <a:solidFill>
                  <a:srgbClr val="000000"/>
                </a:solidFill>
                <a:latin typeface="Helvetica Neue Light" charset="0"/>
                <a:ea typeface="ヒラギノ角ゴ ProN W3" charset="-128"/>
                <a:sym typeface="Helvetica Neue Light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Helvetica Neue Light" charset="0"/>
                <a:ea typeface="ヒラギノ角ゴ ProN W3" charset="-128"/>
                <a:sym typeface="Helvetica Neue Light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Helvetica Neue Light" charset="0"/>
                <a:ea typeface="ヒラギノ角ゴ ProN W3" charset="-128"/>
                <a:sym typeface="Helvetica Neue Light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Helvetica Neue Light" charset="0"/>
                <a:ea typeface="ヒラギノ角ゴ ProN W3" charset="-128"/>
                <a:sym typeface="Helvetica Neue Light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Helvetica Neue Light" charset="0"/>
                <a:ea typeface="ヒラギノ角ゴ ProN W3" charset="-128"/>
                <a:sym typeface="Helvetica Neue Light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Helvetica Neue Light" charset="0"/>
                <a:ea typeface="ヒラギノ角ゴ ProN W3" charset="-128"/>
                <a:sym typeface="Helvetica Neue Light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Helvetica Neue Light" charset="0"/>
                <a:ea typeface="ヒラギノ角ゴ ProN W3" charset="-128"/>
                <a:sym typeface="Helvetica Neue Light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Helvetica Neue Light" charset="0"/>
                <a:ea typeface="ヒラギノ角ゴ ProN W3" charset="-128"/>
                <a:sym typeface="Helvetica Neue Light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Helvetica Neue Light" charset="0"/>
                <a:ea typeface="ヒラギノ角ゴ ProN W3" charset="-128"/>
                <a:sym typeface="Helvetica Neue Light" charset="0"/>
              </a:defRPr>
            </a:lvl9pPr>
          </a:lstStyle>
          <a:p>
            <a:pPr algn="l"/>
            <a:r>
              <a:rPr lang="en-US" sz="4400" b="1" dirty="0" smtClean="0">
                <a:solidFill>
                  <a:schemeClr val="bg1"/>
                </a:solidFill>
              </a:rPr>
              <a:t>See you in California!</a:t>
            </a:r>
            <a:endParaRPr lang="en-US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887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565"/>
            <a:ext cx="9144000" cy="6881566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710535" y="-23565"/>
            <a:ext cx="2433465" cy="6881566"/>
          </a:xfrm>
          <a:prstGeom prst="rect">
            <a:avLst/>
          </a:prstGeom>
          <a:solidFill>
            <a:schemeClr val="tx2">
              <a:alpha val="7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>
            <a:spLocks/>
          </p:cNvSpPr>
          <p:nvPr/>
        </p:nvSpPr>
        <p:spPr bwMode="auto">
          <a:xfrm>
            <a:off x="6740422" y="0"/>
            <a:ext cx="2367946" cy="1785104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/>
        </p:spPr>
        <p:txBody>
          <a:bodyPr wrap="square" lIns="0" tIns="0" rIns="0" bIns="0" anchor="b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7EB5F"/>
                </a:solidFill>
                <a:latin typeface="Helvetica Neue" charset="0"/>
                <a:ea typeface="MS PGothic" pitchFamily="34" charset="-128"/>
                <a:sym typeface="Helvetica Neue" charset="0"/>
              </a:rPr>
              <a:t>#1</a:t>
            </a:r>
          </a:p>
          <a:p>
            <a:pPr algn="ctr"/>
            <a:r>
              <a:rPr lang="en-US" b="1" dirty="0" smtClean="0">
                <a:solidFill>
                  <a:srgbClr val="F7EB5F"/>
                </a:solidFill>
                <a:ea typeface="MS PGothic" pitchFamily="34" charset="-128"/>
              </a:rPr>
              <a:t>Best University </a:t>
            </a:r>
          </a:p>
          <a:p>
            <a:pPr algn="ctr"/>
            <a:r>
              <a:rPr lang="en-US" b="1" dirty="0" smtClean="0">
                <a:solidFill>
                  <a:srgbClr val="F7EB5F"/>
                </a:solidFill>
                <a:ea typeface="MS PGothic" pitchFamily="34" charset="-128"/>
              </a:rPr>
              <a:t>Under 50 Years Old</a:t>
            </a:r>
          </a:p>
          <a:p>
            <a:pPr algn="ctr"/>
            <a:r>
              <a:rPr lang="en-US" sz="1400" b="1" i="1" dirty="0" smtClean="0">
                <a:solidFill>
                  <a:srgbClr val="F7EB5F"/>
                </a:solidFill>
                <a:ea typeface="MS PGothic" pitchFamily="34" charset="-128"/>
              </a:rPr>
              <a:t>Times Higher Education</a:t>
            </a:r>
          </a:p>
          <a:p>
            <a:pPr algn="ctr"/>
            <a:endParaRPr lang="en-US" sz="2000" b="1" i="1" dirty="0">
              <a:solidFill>
                <a:srgbClr val="FFFF00"/>
              </a:solidFill>
              <a:ea typeface="MS PGothic" pitchFamily="34" charset="-128"/>
            </a:endParaRPr>
          </a:p>
        </p:txBody>
      </p:sp>
      <p:sp>
        <p:nvSpPr>
          <p:cNvPr id="4" name="Rectangle 6"/>
          <p:cNvSpPr>
            <a:spLocks/>
          </p:cNvSpPr>
          <p:nvPr/>
        </p:nvSpPr>
        <p:spPr bwMode="auto">
          <a:xfrm>
            <a:off x="6827337" y="3080200"/>
            <a:ext cx="2128596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7EB5F"/>
                </a:solidFill>
                <a:latin typeface="Helvetica Neue" charset="0"/>
                <a:ea typeface="MS PGothic" pitchFamily="34" charset="-128"/>
                <a:sym typeface="Helvetica Neue" charset="0"/>
              </a:rPr>
              <a:t>#50</a:t>
            </a:r>
          </a:p>
          <a:p>
            <a:pPr algn="ctr"/>
            <a:r>
              <a:rPr lang="en-US" b="1" dirty="0" smtClean="0">
                <a:solidFill>
                  <a:srgbClr val="F7EB5F"/>
                </a:solidFill>
                <a:ea typeface="MS PGothic" pitchFamily="34" charset="-128"/>
              </a:rPr>
              <a:t>Best University </a:t>
            </a:r>
          </a:p>
          <a:p>
            <a:pPr algn="ctr"/>
            <a:r>
              <a:rPr lang="en-US" b="1" dirty="0" smtClean="0">
                <a:solidFill>
                  <a:srgbClr val="F7EB5F"/>
                </a:solidFill>
                <a:ea typeface="MS PGothic" pitchFamily="34" charset="-128"/>
              </a:rPr>
              <a:t>in the World</a:t>
            </a:r>
          </a:p>
          <a:p>
            <a:pPr algn="ctr"/>
            <a:r>
              <a:rPr lang="en-US" sz="1400" b="1" i="1" dirty="0" smtClean="0">
                <a:solidFill>
                  <a:srgbClr val="F7EB5F"/>
                </a:solidFill>
                <a:ea typeface="MS PGothic" pitchFamily="34" charset="-128"/>
              </a:rPr>
              <a:t>Shanghai Jiao Tong University</a:t>
            </a:r>
          </a:p>
          <a:p>
            <a:pPr algn="ctr"/>
            <a:endParaRPr lang="en-US" b="1" i="1" dirty="0">
              <a:solidFill>
                <a:schemeClr val="bg1"/>
              </a:solidFill>
              <a:ea typeface="MS PGothic" pitchFamily="34" charset="-128"/>
            </a:endParaRPr>
          </a:p>
        </p:txBody>
      </p:sp>
      <p:sp>
        <p:nvSpPr>
          <p:cNvPr id="7" name="Rectangle 6"/>
          <p:cNvSpPr>
            <a:spLocks/>
          </p:cNvSpPr>
          <p:nvPr/>
        </p:nvSpPr>
        <p:spPr bwMode="auto">
          <a:xfrm>
            <a:off x="6710535" y="1739466"/>
            <a:ext cx="236220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7EB5F"/>
                </a:solidFill>
                <a:latin typeface="Helvetica Neue" charset="0"/>
                <a:ea typeface="MS PGothic" pitchFamily="34" charset="-128"/>
                <a:sym typeface="Helvetica Neue" charset="0"/>
              </a:rPr>
              <a:t>#9</a:t>
            </a:r>
          </a:p>
          <a:p>
            <a:pPr algn="ctr"/>
            <a:r>
              <a:rPr lang="en-US" b="1" dirty="0" smtClean="0">
                <a:solidFill>
                  <a:srgbClr val="F7EB5F"/>
                </a:solidFill>
                <a:ea typeface="MS PGothic" pitchFamily="34" charset="-128"/>
              </a:rPr>
              <a:t>Public University</a:t>
            </a:r>
          </a:p>
          <a:p>
            <a:pPr algn="ctr"/>
            <a:r>
              <a:rPr lang="en-US" sz="1400" b="1" i="1" dirty="0">
                <a:solidFill>
                  <a:srgbClr val="F7EB5F"/>
                </a:solidFill>
                <a:ea typeface="MS PGothic" pitchFamily="34" charset="-128"/>
              </a:rPr>
              <a:t>US News &amp; World </a:t>
            </a:r>
            <a:r>
              <a:rPr lang="en-US" sz="1400" b="1" i="1" dirty="0" smtClean="0">
                <a:solidFill>
                  <a:srgbClr val="F7EB5F"/>
                </a:solidFill>
                <a:ea typeface="MS PGothic" pitchFamily="34" charset="-128"/>
              </a:rPr>
              <a:t>Report</a:t>
            </a:r>
            <a:endParaRPr lang="en-US" sz="1400" b="1" i="1" dirty="0">
              <a:solidFill>
                <a:srgbClr val="F7EB5F"/>
              </a:solidFill>
              <a:ea typeface="MS PGothic" pitchFamily="34" charset="-128"/>
            </a:endParaRPr>
          </a:p>
        </p:txBody>
      </p:sp>
      <p:sp>
        <p:nvSpPr>
          <p:cNvPr id="9" name="Rectangle 6"/>
          <p:cNvSpPr>
            <a:spLocks/>
          </p:cNvSpPr>
          <p:nvPr/>
        </p:nvSpPr>
        <p:spPr bwMode="auto">
          <a:xfrm>
            <a:off x="6635180" y="4986546"/>
            <a:ext cx="2584174" cy="1969770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/>
        </p:spPr>
        <p:txBody>
          <a:bodyPr wrap="square" lIns="0" tIns="0" rIns="0" bIns="0" anchor="b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7EB5F"/>
                </a:solidFill>
                <a:latin typeface="Helvetica Neue" charset="0"/>
                <a:ea typeface="MS PGothic" pitchFamily="34" charset="-128"/>
                <a:sym typeface="Helvetica Neue" charset="0"/>
              </a:rPr>
              <a:t>#1</a:t>
            </a:r>
          </a:p>
          <a:p>
            <a:pPr algn="ctr"/>
            <a:r>
              <a:rPr lang="en-US" b="1" dirty="0" smtClean="0">
                <a:solidFill>
                  <a:srgbClr val="F7EB5F"/>
                </a:solidFill>
                <a:ea typeface="MS PGothic" pitchFamily="34" charset="-128"/>
              </a:rPr>
              <a:t>“Cool School” </a:t>
            </a:r>
          </a:p>
          <a:p>
            <a:pPr algn="ctr"/>
            <a:r>
              <a:rPr lang="en-US" b="1" dirty="0" smtClean="0">
                <a:solidFill>
                  <a:srgbClr val="F7EB5F"/>
                </a:solidFill>
                <a:ea typeface="MS PGothic" pitchFamily="34" charset="-128"/>
              </a:rPr>
              <a:t>for Sustainability </a:t>
            </a:r>
          </a:p>
          <a:p>
            <a:pPr algn="ctr"/>
            <a:r>
              <a:rPr lang="en-US" sz="1400" b="1" i="1" dirty="0" smtClean="0">
                <a:solidFill>
                  <a:srgbClr val="F7EB5F"/>
                </a:solidFill>
                <a:ea typeface="MS PGothic" pitchFamily="34" charset="-128"/>
              </a:rPr>
              <a:t>Sierra Magazine</a:t>
            </a:r>
          </a:p>
          <a:p>
            <a:pPr algn="ctr"/>
            <a:r>
              <a:rPr lang="en-US" sz="1400" b="1" dirty="0" smtClean="0">
                <a:solidFill>
                  <a:srgbClr val="F7EB5F"/>
                </a:solidFill>
                <a:ea typeface="MS PGothic" pitchFamily="34" charset="-128"/>
              </a:rPr>
              <a:t>2 consecutive years</a:t>
            </a:r>
          </a:p>
          <a:p>
            <a:pPr algn="ctr"/>
            <a:endParaRPr lang="en-US" sz="1600" b="1" dirty="0">
              <a:solidFill>
                <a:schemeClr val="accent6">
                  <a:lumMod val="75000"/>
                </a:schemeClr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57874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3.jpg                                                          0004A01EMacintosh HD                   ABA78158: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 txBox="1">
            <a:spLocks/>
          </p:cNvSpPr>
          <p:nvPr/>
        </p:nvSpPr>
        <p:spPr bwMode="auto">
          <a:xfrm>
            <a:off x="178594" y="167432"/>
            <a:ext cx="8813006" cy="689818"/>
          </a:xfrm>
          <a:prstGeom prst="rect">
            <a:avLst/>
          </a:prstGeom>
          <a:noFill/>
          <a:ln>
            <a:noFill/>
          </a:ln>
          <a:extLst/>
        </p:spPr>
        <p:txBody>
          <a:bodyPr lIns="64291" tIns="32146" rIns="64291" bIns="32146"/>
          <a:lstStyle>
            <a:lvl1pPr eaLnBrk="0" hangingPunct="0">
              <a:defRPr sz="4200">
                <a:solidFill>
                  <a:srgbClr val="000000"/>
                </a:solidFill>
                <a:latin typeface="Helvetica Neue Light" charset="0"/>
                <a:ea typeface="ヒラギノ角ゴ ProN W3" charset="-128"/>
                <a:sym typeface="Helvetica Neue Light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Helvetica Neue Light" charset="0"/>
                <a:ea typeface="ヒラギノ角ゴ ProN W3" charset="-128"/>
                <a:sym typeface="Helvetica Neue Light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Helvetica Neue Light" charset="0"/>
                <a:ea typeface="ヒラギノ角ゴ ProN W3" charset="-128"/>
                <a:sym typeface="Helvetica Neue Light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Helvetica Neue Light" charset="0"/>
                <a:ea typeface="ヒラギノ角ゴ ProN W3" charset="-128"/>
                <a:sym typeface="Helvetica Neue Light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Helvetica Neue Light" charset="0"/>
                <a:ea typeface="ヒラギノ角ゴ ProN W3" charset="-128"/>
                <a:sym typeface="Helvetica Neue Light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Helvetica Neue Light" charset="0"/>
                <a:ea typeface="ヒラギノ角ゴ ProN W3" charset="-128"/>
                <a:sym typeface="Helvetica Neue Light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Helvetica Neue Light" charset="0"/>
                <a:ea typeface="ヒラギノ角ゴ ProN W3" charset="-128"/>
                <a:sym typeface="Helvetica Neue Light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Helvetica Neue Light" charset="0"/>
                <a:ea typeface="ヒラギノ角ゴ ProN W3" charset="-128"/>
                <a:sym typeface="Helvetica Neue Light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Helvetica Neue Light" charset="0"/>
                <a:ea typeface="ヒラギノ角ゴ ProN W3" charset="-128"/>
                <a:sym typeface="Helvetica Neue Light" charset="0"/>
              </a:defRPr>
            </a:lvl9pPr>
          </a:lstStyle>
          <a:p>
            <a:pPr algn="l"/>
            <a:r>
              <a:rPr lang="en-US" sz="4400" b="1" dirty="0" smtClean="0">
                <a:solidFill>
                  <a:schemeClr val="bg1"/>
                </a:solidFill>
              </a:rPr>
              <a:t>Key Facts</a:t>
            </a:r>
            <a:endParaRPr lang="en-US" sz="44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5800" y="1470098"/>
            <a:ext cx="20312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C000"/>
                </a:solidFill>
                <a:latin typeface="Helvetica Neue Light"/>
              </a:rPr>
              <a:t>31,551</a:t>
            </a:r>
          </a:p>
          <a:p>
            <a:r>
              <a:rPr lang="en-US" sz="2000" b="1" dirty="0" smtClean="0">
                <a:solidFill>
                  <a:schemeClr val="bg1"/>
                </a:solidFill>
              </a:rPr>
              <a:t>Total students</a:t>
            </a:r>
          </a:p>
          <a:p>
            <a:r>
              <a:rPr lang="en-US" sz="1400" b="1" dirty="0" smtClean="0">
                <a:solidFill>
                  <a:schemeClr val="bg1"/>
                </a:solidFill>
              </a:rPr>
              <a:t>Fall 2015</a:t>
            </a:r>
            <a:endParaRPr lang="en-US" sz="1400" b="1" dirty="0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0693" y="321745"/>
            <a:ext cx="1264359" cy="495863"/>
          </a:xfrm>
          <a:prstGeom prst="rect">
            <a:avLst/>
          </a:prstGeom>
        </p:spPr>
      </p:pic>
      <p:sp>
        <p:nvSpPr>
          <p:cNvPr id="22" name="Rectangle 6"/>
          <p:cNvSpPr>
            <a:spLocks/>
          </p:cNvSpPr>
          <p:nvPr/>
        </p:nvSpPr>
        <p:spPr bwMode="auto">
          <a:xfrm>
            <a:off x="3188494" y="1500876"/>
            <a:ext cx="2793206" cy="116955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b">
            <a:spAutoFit/>
          </a:bodyPr>
          <a:lstStyle/>
          <a:p>
            <a:r>
              <a:rPr lang="en-US" sz="3600" b="1" dirty="0" smtClean="0">
                <a:solidFill>
                  <a:srgbClr val="FFC000"/>
                </a:solidFill>
                <a:latin typeface="Helvetica Neue" charset="0"/>
                <a:ea typeface="MS PGothic" pitchFamily="34" charset="-128"/>
                <a:sym typeface="Helvetica Neue" charset="0"/>
              </a:rPr>
              <a:t>3</a:t>
            </a:r>
          </a:p>
          <a:p>
            <a:r>
              <a:rPr lang="en-US" sz="2000" b="1" dirty="0" smtClean="0">
                <a:solidFill>
                  <a:schemeClr val="bg1">
                    <a:lumMod val="95000"/>
                  </a:schemeClr>
                </a:solidFill>
                <a:ea typeface="MS PGothic" pitchFamily="34" charset="-128"/>
              </a:rPr>
              <a:t>Nobel-Prize winning faculty</a:t>
            </a:r>
            <a:endParaRPr lang="en-US" sz="2000" b="1" dirty="0">
              <a:solidFill>
                <a:schemeClr val="bg1">
                  <a:lumMod val="95000"/>
                </a:schemeClr>
              </a:solidFill>
              <a:ea typeface="MS PGothic" pitchFamily="34" charset="-12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85799" y="2903517"/>
            <a:ext cx="2031207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C000"/>
                </a:solidFill>
                <a:latin typeface="Helvetica Neue Light"/>
              </a:rPr>
              <a:t>92</a:t>
            </a:r>
          </a:p>
          <a:p>
            <a:r>
              <a:rPr lang="en-US" sz="2000" b="1" dirty="0" smtClean="0">
                <a:solidFill>
                  <a:schemeClr val="bg1"/>
                </a:solidFill>
              </a:rPr>
              <a:t>Undergraduate majors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124200" y="2867715"/>
            <a:ext cx="24384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C000"/>
                </a:solidFill>
                <a:latin typeface="Helvetica Neue Light"/>
              </a:rPr>
              <a:t>&gt;</a:t>
            </a:r>
            <a:r>
              <a:rPr lang="en-US" sz="3600" b="1" dirty="0" smtClean="0">
                <a:solidFill>
                  <a:srgbClr val="FFC000"/>
                </a:solidFill>
                <a:latin typeface="Helvetica Neue Light"/>
              </a:rPr>
              <a:t>100</a:t>
            </a:r>
          </a:p>
          <a:p>
            <a:r>
              <a:rPr lang="en-US" sz="2000" b="1" dirty="0" smtClean="0">
                <a:solidFill>
                  <a:schemeClr val="bg1"/>
                </a:solidFill>
              </a:rPr>
              <a:t>Inventions generated each year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85799" y="4863730"/>
            <a:ext cx="7924802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C000"/>
                </a:solidFill>
                <a:latin typeface="Helvetica Neue Light"/>
              </a:rPr>
              <a:t>102</a:t>
            </a:r>
            <a:r>
              <a:rPr lang="zh-CN" altLang="en-US" sz="3600" b="1" dirty="0" smtClean="0">
                <a:solidFill>
                  <a:srgbClr val="FFC000"/>
                </a:solidFill>
                <a:latin typeface="Helvetica Neue Light"/>
              </a:rPr>
              <a:t>，</a:t>
            </a:r>
            <a:r>
              <a:rPr lang="en-US" sz="3600" b="1" dirty="0" smtClean="0">
                <a:solidFill>
                  <a:srgbClr val="FFC000"/>
                </a:solidFill>
                <a:latin typeface="Helvetica Neue Light"/>
              </a:rPr>
              <a:t>000</a:t>
            </a:r>
            <a:r>
              <a:rPr lang="en-US" sz="2000" b="1" dirty="0" smtClean="0">
                <a:solidFill>
                  <a:srgbClr val="FFC000"/>
                </a:solidFill>
                <a:latin typeface="Helvetica Neue Light"/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</a:rPr>
              <a:t>applications were received for </a:t>
            </a:r>
            <a:r>
              <a:rPr lang="en-US" sz="3600" b="1" dirty="0">
                <a:solidFill>
                  <a:srgbClr val="FFC000"/>
                </a:solidFill>
                <a:latin typeface="Helvetica Neue Light"/>
              </a:rPr>
              <a:t>6,000</a:t>
            </a:r>
            <a:r>
              <a:rPr lang="en-US" sz="2000" b="1" dirty="0" smtClean="0">
                <a:solidFill>
                  <a:schemeClr val="bg1"/>
                </a:solidFill>
              </a:rPr>
              <a:t> spots in Fall 20,7, making UCI </a:t>
            </a:r>
            <a:r>
              <a:rPr lang="en-US" sz="2000" b="1" i="1" dirty="0" smtClean="0">
                <a:solidFill>
                  <a:srgbClr val="FFC000"/>
                </a:solidFill>
              </a:rPr>
              <a:t>the fastest-growing </a:t>
            </a:r>
            <a:r>
              <a:rPr lang="en-US" sz="2000" b="1" i="1" dirty="0" smtClean="0">
                <a:solidFill>
                  <a:schemeClr val="bg1"/>
                </a:solidFill>
              </a:rPr>
              <a:t>and one of the </a:t>
            </a:r>
            <a:r>
              <a:rPr lang="en-US" sz="2000" b="1" i="1" dirty="0" smtClean="0">
                <a:solidFill>
                  <a:srgbClr val="FFC000"/>
                </a:solidFill>
              </a:rPr>
              <a:t>most competitive </a:t>
            </a:r>
            <a:r>
              <a:rPr lang="en-US" sz="2000" b="1" i="1" dirty="0" smtClean="0">
                <a:solidFill>
                  <a:schemeClr val="bg1"/>
                </a:solidFill>
              </a:rPr>
              <a:t>UC campuses</a:t>
            </a:r>
            <a:r>
              <a:rPr lang="en-US" sz="2000" b="1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" name="Double Bracket 5"/>
          <p:cNvSpPr/>
          <p:nvPr/>
        </p:nvSpPr>
        <p:spPr>
          <a:xfrm>
            <a:off x="381000" y="4949334"/>
            <a:ext cx="8305800" cy="1299066"/>
          </a:xfrm>
          <a:prstGeom prst="bracketPair">
            <a:avLst/>
          </a:prstGeom>
          <a:ln w="38100">
            <a:solidFill>
              <a:srgbClr val="0064A4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10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94" y="0"/>
            <a:ext cx="10525459" cy="6858000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672028" y="443657"/>
            <a:ext cx="8813006" cy="689818"/>
          </a:xfrm>
          <a:prstGeom prst="rect">
            <a:avLst/>
          </a:prstGeom>
          <a:noFill/>
          <a:ln>
            <a:noFill/>
          </a:ln>
          <a:extLst/>
        </p:spPr>
        <p:txBody>
          <a:bodyPr lIns="64291" tIns="32146" rIns="64291" bIns="32146"/>
          <a:lstStyle>
            <a:lvl1pPr eaLnBrk="0" hangingPunct="0">
              <a:defRPr sz="4200">
                <a:solidFill>
                  <a:srgbClr val="000000"/>
                </a:solidFill>
                <a:latin typeface="Helvetica Neue Light" charset="0"/>
                <a:ea typeface="ヒラギノ角ゴ ProN W3" charset="-128"/>
                <a:sym typeface="Helvetica Neue Light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Helvetica Neue Light" charset="0"/>
                <a:ea typeface="ヒラギノ角ゴ ProN W3" charset="-128"/>
                <a:sym typeface="Helvetica Neue Light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Helvetica Neue Light" charset="0"/>
                <a:ea typeface="ヒラギノ角ゴ ProN W3" charset="-128"/>
                <a:sym typeface="Helvetica Neue Light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Helvetica Neue Light" charset="0"/>
                <a:ea typeface="ヒラギノ角ゴ ProN W3" charset="-128"/>
                <a:sym typeface="Helvetica Neue Light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Helvetica Neue Light" charset="0"/>
                <a:ea typeface="ヒラギノ角ゴ ProN W3" charset="-128"/>
                <a:sym typeface="Helvetica Neue Light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Helvetica Neue Light" charset="0"/>
                <a:ea typeface="ヒラギノ角ゴ ProN W3" charset="-128"/>
                <a:sym typeface="Helvetica Neue Light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Helvetica Neue Light" charset="0"/>
                <a:ea typeface="ヒラギノ角ゴ ProN W3" charset="-128"/>
                <a:sym typeface="Helvetica Neue Light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Helvetica Neue Light" charset="0"/>
                <a:ea typeface="ヒラギノ角ゴ ProN W3" charset="-128"/>
                <a:sym typeface="Helvetica Neue Light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Helvetica Neue Light" charset="0"/>
                <a:ea typeface="ヒラギノ角ゴ ProN W3" charset="-128"/>
                <a:sym typeface="Helvetica Neue Light" charset="0"/>
              </a:defRPr>
            </a:lvl9pPr>
          </a:lstStyle>
          <a:p>
            <a:pPr algn="l"/>
            <a:r>
              <a:rPr lang="en-US" sz="4400" b="1" dirty="0" smtClean="0">
                <a:solidFill>
                  <a:srgbClr val="F78D2D"/>
                </a:solidFill>
              </a:rPr>
              <a:t>The UC in “The OC”</a:t>
            </a:r>
          </a:p>
          <a:p>
            <a:pPr algn="l"/>
            <a:r>
              <a:rPr lang="en-US" sz="2000" b="1" i="1" dirty="0" smtClean="0">
                <a:solidFill>
                  <a:srgbClr val="F78D2D"/>
                </a:solidFill>
              </a:rPr>
              <a:t>Irvine, Orange County</a:t>
            </a:r>
            <a:endParaRPr lang="en-US" sz="2000" b="1" i="1" dirty="0">
              <a:solidFill>
                <a:srgbClr val="F78D2D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72028" y="1752600"/>
            <a:ext cx="4738171" cy="3657600"/>
          </a:xfrm>
          <a:prstGeom prst="rect">
            <a:avLst/>
          </a:pr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6"/>
          <p:cNvSpPr>
            <a:spLocks/>
          </p:cNvSpPr>
          <p:nvPr/>
        </p:nvSpPr>
        <p:spPr bwMode="auto">
          <a:xfrm>
            <a:off x="838200" y="1981200"/>
            <a:ext cx="4419600" cy="3200876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/>
        </p:spPr>
        <p:txBody>
          <a:bodyPr wrap="square" lIns="0" tIns="0" rIns="0" bIns="0" anchor="b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chemeClr val="bg1"/>
                </a:solidFill>
                <a:latin typeface="Helvetica Neue" charset="0"/>
                <a:ea typeface="MS PGothic" pitchFamily="34" charset="-128"/>
                <a:sym typeface="Helvetica Neue" charset="0"/>
              </a:rPr>
              <a:t>Ranked </a:t>
            </a:r>
            <a:r>
              <a:rPr lang="en-US" sz="1600" b="1" dirty="0">
                <a:solidFill>
                  <a:srgbClr val="F7EB5F"/>
                </a:solidFill>
                <a:latin typeface="Helvetica Neue" charset="0"/>
                <a:ea typeface="MS PGothic" pitchFamily="34" charset="-128"/>
                <a:sym typeface="Helvetica Neue" charset="0"/>
              </a:rPr>
              <a:t>safest city in the U.S.</a:t>
            </a:r>
            <a:r>
              <a:rPr lang="en-US" sz="1400" b="1" dirty="0">
                <a:solidFill>
                  <a:srgbClr val="F7EB5F"/>
                </a:solidFill>
                <a:latin typeface="Helvetica Neue" charset="0"/>
                <a:ea typeface="MS PGothic" pitchFamily="34" charset="-128"/>
                <a:sym typeface="Helvetica Neue" charset="0"/>
              </a:rPr>
              <a:t> </a:t>
            </a:r>
            <a:r>
              <a:rPr lang="en-US" sz="1400" b="1" dirty="0">
                <a:solidFill>
                  <a:schemeClr val="bg1"/>
                </a:solidFill>
                <a:latin typeface="Helvetica Neue" charset="0"/>
                <a:ea typeface="MS PGothic" pitchFamily="34" charset="-128"/>
                <a:sym typeface="Helvetica Neue" charset="0"/>
              </a:rPr>
              <a:t>for </a:t>
            </a:r>
            <a:r>
              <a:rPr lang="en-US" sz="1400" b="1" dirty="0" smtClean="0">
                <a:solidFill>
                  <a:schemeClr val="bg1"/>
                </a:solidFill>
                <a:latin typeface="Helvetica Neue" charset="0"/>
                <a:ea typeface="MS PGothic" pitchFamily="34" charset="-128"/>
                <a:sym typeface="Helvetica Neue" charset="0"/>
              </a:rPr>
              <a:t>11 </a:t>
            </a:r>
            <a:r>
              <a:rPr lang="en-US" sz="1400" b="1" dirty="0">
                <a:solidFill>
                  <a:schemeClr val="bg1"/>
                </a:solidFill>
                <a:latin typeface="Helvetica Neue" charset="0"/>
                <a:ea typeface="MS PGothic" pitchFamily="34" charset="-128"/>
                <a:sym typeface="Helvetica Neue" charset="0"/>
              </a:rPr>
              <a:t>consecutive years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400" b="1" dirty="0">
              <a:solidFill>
                <a:schemeClr val="bg1"/>
              </a:solidFill>
              <a:latin typeface="Helvetica Neue" charset="0"/>
              <a:ea typeface="MS PGothic" pitchFamily="34" charset="-128"/>
              <a:sym typeface="Helvetica Neue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F7EB5F"/>
                </a:solidFill>
                <a:latin typeface="Helvetica Neue" charset="0"/>
                <a:ea typeface="MS PGothic" pitchFamily="34" charset="-128"/>
                <a:sym typeface="Helvetica Neue" charset="0"/>
              </a:rPr>
              <a:t>Beautiful location </a:t>
            </a:r>
            <a:r>
              <a:rPr lang="en-US" sz="1400" b="1" dirty="0">
                <a:solidFill>
                  <a:schemeClr val="bg1"/>
                </a:solidFill>
                <a:latin typeface="Helvetica Neue" charset="0"/>
                <a:ea typeface="MS PGothic" pitchFamily="34" charset="-128"/>
                <a:sym typeface="Helvetica Neue" charset="0"/>
              </a:rPr>
              <a:t>in coastal Southern California with pleasant Mediterranean climate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400" b="1" dirty="0">
              <a:solidFill>
                <a:schemeClr val="bg1"/>
              </a:solidFill>
              <a:latin typeface="Helvetica Neue" charset="0"/>
              <a:ea typeface="MS PGothic" pitchFamily="34" charset="-128"/>
              <a:sym typeface="Helvetica Neue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chemeClr val="bg1"/>
                </a:solidFill>
                <a:latin typeface="Helvetica Neue" charset="0"/>
                <a:ea typeface="MS PGothic" pitchFamily="34" charset="-128"/>
                <a:sym typeface="Helvetica Neue" charset="0"/>
              </a:rPr>
              <a:t>Center of Southern California’s </a:t>
            </a:r>
            <a:r>
              <a:rPr lang="en-US" sz="1600" b="1" dirty="0">
                <a:solidFill>
                  <a:srgbClr val="F7EB5F"/>
                </a:solidFill>
                <a:latin typeface="Helvetica Neue" charset="0"/>
                <a:ea typeface="MS PGothic" pitchFamily="34" charset="-128"/>
                <a:sym typeface="Helvetica Neue" charset="0"/>
              </a:rPr>
              <a:t>“Tech Coast</a:t>
            </a:r>
            <a:r>
              <a:rPr lang="en-US" sz="1600" b="1" dirty="0" smtClean="0">
                <a:solidFill>
                  <a:srgbClr val="F7EB5F"/>
                </a:solidFill>
                <a:latin typeface="Helvetica Neue" charset="0"/>
                <a:ea typeface="MS PGothic" pitchFamily="34" charset="-128"/>
                <a:sym typeface="Helvetica Neue" charset="0"/>
              </a:rPr>
              <a:t>”</a:t>
            </a:r>
            <a:endParaRPr lang="en-US" sz="1400" b="1" dirty="0">
              <a:solidFill>
                <a:schemeClr val="bg1"/>
              </a:solidFill>
              <a:latin typeface="Helvetica Neue" charset="0"/>
              <a:ea typeface="MS PGothic" pitchFamily="34" charset="-128"/>
              <a:sym typeface="Helvetica Neue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400" b="1" dirty="0">
              <a:solidFill>
                <a:schemeClr val="bg1"/>
              </a:solidFill>
              <a:latin typeface="Helvetica Neue" charset="0"/>
              <a:ea typeface="MS PGothic" pitchFamily="34" charset="-128"/>
              <a:sym typeface="Helvetica Neue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chemeClr val="bg1"/>
                </a:solidFill>
                <a:latin typeface="Helvetica Neue" charset="0"/>
                <a:ea typeface="MS PGothic" pitchFamily="34" charset="-128"/>
                <a:sym typeface="Helvetica Neue" charset="0"/>
              </a:rPr>
              <a:t>Vibrant and diverse </a:t>
            </a:r>
            <a:r>
              <a:rPr lang="en-US" sz="1400" b="1" dirty="0" smtClean="0">
                <a:solidFill>
                  <a:schemeClr val="bg1"/>
                </a:solidFill>
                <a:latin typeface="Helvetica Neue" charset="0"/>
                <a:ea typeface="MS PGothic" pitchFamily="34" charset="-128"/>
                <a:sym typeface="Helvetica Neue" charset="0"/>
              </a:rPr>
              <a:t>economy, calculated </a:t>
            </a:r>
            <a:r>
              <a:rPr lang="en-US" sz="1400" b="1" dirty="0">
                <a:solidFill>
                  <a:schemeClr val="bg1"/>
                </a:solidFill>
                <a:latin typeface="Helvetica Neue" charset="0"/>
                <a:ea typeface="MS PGothic" pitchFamily="34" charset="-128"/>
                <a:sym typeface="Helvetica Neue" charset="0"/>
              </a:rPr>
              <a:t>as the </a:t>
            </a:r>
            <a:r>
              <a:rPr lang="en-US" sz="1600" b="1" dirty="0">
                <a:solidFill>
                  <a:srgbClr val="F7EB5F"/>
                </a:solidFill>
                <a:latin typeface="Helvetica Neue" charset="0"/>
                <a:ea typeface="MS PGothic" pitchFamily="34" charset="-128"/>
                <a:sym typeface="Helvetica Neue" charset="0"/>
              </a:rPr>
              <a:t>37th largest in the </a:t>
            </a:r>
            <a:r>
              <a:rPr lang="en-US" sz="1600" b="1" dirty="0" smtClean="0">
                <a:solidFill>
                  <a:srgbClr val="F7EB5F"/>
                </a:solidFill>
                <a:latin typeface="Helvetica Neue" charset="0"/>
                <a:ea typeface="MS PGothic" pitchFamily="34" charset="-128"/>
                <a:sym typeface="Helvetica Neue" charset="0"/>
              </a:rPr>
              <a:t>world</a:t>
            </a:r>
            <a:endParaRPr lang="en-US" sz="1600" b="1" dirty="0">
              <a:solidFill>
                <a:srgbClr val="F7EB5F"/>
              </a:solidFill>
              <a:latin typeface="Helvetica Neue" charset="0"/>
              <a:ea typeface="MS PGothic" pitchFamily="34" charset="-128"/>
              <a:sym typeface="Helvetica Neue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400" b="1" dirty="0">
              <a:solidFill>
                <a:schemeClr val="bg1"/>
              </a:solidFill>
              <a:latin typeface="Helvetica Neue" charset="0"/>
              <a:ea typeface="MS PGothic" pitchFamily="34" charset="-128"/>
              <a:sym typeface="Helvetica Neue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b="1" dirty="0" smtClean="0">
                <a:solidFill>
                  <a:schemeClr val="bg1"/>
                </a:solidFill>
                <a:latin typeface="Helvetica Neue" charset="0"/>
                <a:ea typeface="MS PGothic" pitchFamily="34" charset="-128"/>
                <a:sym typeface="Helvetica Neue" charset="0"/>
              </a:rPr>
              <a:t>Near world-class </a:t>
            </a:r>
            <a:r>
              <a:rPr lang="en-US" sz="1600" b="1" dirty="0">
                <a:solidFill>
                  <a:srgbClr val="F7EB5F"/>
                </a:solidFill>
                <a:latin typeface="Helvetica Neue" charset="0"/>
                <a:ea typeface="MS PGothic" pitchFamily="34" charset="-128"/>
                <a:sym typeface="Helvetica Neue" charset="0"/>
              </a:rPr>
              <a:t>cultural, shopping, and entertainment </a:t>
            </a:r>
            <a:r>
              <a:rPr lang="en-US" sz="1600" b="1" dirty="0" smtClean="0">
                <a:solidFill>
                  <a:srgbClr val="F7EB5F"/>
                </a:solidFill>
                <a:latin typeface="Helvetica Neue" charset="0"/>
                <a:ea typeface="MS PGothic" pitchFamily="34" charset="-128"/>
                <a:sym typeface="Helvetica Neue" charset="0"/>
              </a:rPr>
              <a:t>destinations, </a:t>
            </a:r>
            <a:r>
              <a:rPr lang="en-US" sz="1400" b="1" dirty="0" smtClean="0">
                <a:solidFill>
                  <a:schemeClr val="bg1"/>
                </a:solidFill>
                <a:latin typeface="Helvetica Neue" charset="0"/>
                <a:ea typeface="MS PGothic" pitchFamily="34" charset="-128"/>
                <a:sym typeface="Helvetica Neue" charset="0"/>
              </a:rPr>
              <a:t>including Disneyland, “Surf City,” Angel Stadium &amp; more! </a:t>
            </a:r>
            <a:endParaRPr lang="en-US" sz="1400" b="1" dirty="0">
              <a:solidFill>
                <a:srgbClr val="F7EB5F"/>
              </a:solidFill>
              <a:latin typeface="Helvetica Neue" charset="0"/>
              <a:ea typeface="MS PGothic" pitchFamily="34" charset="-128"/>
              <a:sym typeface="Helvetica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7333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76" y="312381"/>
            <a:ext cx="1264359" cy="495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913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76" y="312381"/>
            <a:ext cx="1264359" cy="495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43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76" y="312381"/>
            <a:ext cx="1264359" cy="495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222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8552" y="83076"/>
            <a:ext cx="6303405" cy="813569"/>
          </a:xfrm>
        </p:spPr>
        <p:txBody>
          <a:bodyPr>
            <a:normAutofit fontScale="90000"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Experience University Research</a:t>
            </a:r>
            <a:endParaRPr lang="en-US" sz="32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1388" y="1157112"/>
            <a:ext cx="7737808" cy="4969052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en-US" altLang="zh-CN" sz="2000" b="1" dirty="0" smtClean="0"/>
              <a:t>Experience University Research (EUR)</a:t>
            </a:r>
            <a:r>
              <a:rPr lang="en-US" altLang="zh-CN" sz="2000" dirty="0" smtClean="0"/>
              <a:t> is a three-week academic </a:t>
            </a:r>
            <a:r>
              <a:rPr lang="en-US" altLang="zh-CN" sz="2000" b="1" dirty="0" smtClean="0"/>
              <a:t>RESEARCH</a:t>
            </a:r>
            <a:r>
              <a:rPr lang="en-US" altLang="zh-CN" sz="2000" dirty="0" smtClean="0"/>
              <a:t> program offered by various Facilities at University of California, Irvine,  for students from cooperating universities.</a:t>
            </a:r>
          </a:p>
          <a:p>
            <a:pPr>
              <a:spcBef>
                <a:spcPct val="500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en-US" altLang="zh-CN" sz="2000" dirty="0" smtClean="0"/>
              <a:t>EUR students can take classes in </a:t>
            </a:r>
            <a:r>
              <a:rPr lang="en-US" altLang="zh-CN" sz="2000" b="1" dirty="0" smtClean="0">
                <a:solidFill>
                  <a:srgbClr val="C00000"/>
                </a:solidFill>
              </a:rPr>
              <a:t>Engineering, Biology, Social Ecology, Math, Computer Science, and </a:t>
            </a:r>
            <a:r>
              <a:rPr lang="en-US" altLang="zh-CN" sz="2000" b="1" dirty="0" smtClean="0">
                <a:solidFill>
                  <a:srgbClr val="C00000"/>
                </a:solidFill>
              </a:rPr>
              <a:t>Business</a:t>
            </a:r>
            <a:r>
              <a:rPr lang="en-US" altLang="zh-CN" sz="2000" dirty="0" smtClean="0"/>
              <a:t>, </a:t>
            </a:r>
            <a:r>
              <a:rPr lang="en-US" altLang="zh-CN" sz="2000" dirty="0" smtClean="0"/>
              <a:t>all taught by UC Irvine faculty and field experts. </a:t>
            </a:r>
            <a:endParaRPr lang="en-US" altLang="zh-CN" sz="2000" dirty="0" smtClean="0"/>
          </a:p>
          <a:p>
            <a:pPr lvl="2">
              <a:spcBef>
                <a:spcPct val="500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en-US" altLang="zh-CN" sz="1200" dirty="0" smtClean="0"/>
              <a:t>Some classes may not be available both sections</a:t>
            </a:r>
            <a:endParaRPr lang="en-US" altLang="zh-CN" sz="1200" dirty="0" smtClean="0"/>
          </a:p>
          <a:p>
            <a:pPr>
              <a:spcBef>
                <a:spcPct val="500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en-US" altLang="zh-CN" sz="2000" dirty="0" smtClean="0"/>
              <a:t>EUR students will also learn about American university </a:t>
            </a:r>
            <a:r>
              <a:rPr lang="en-US" altLang="zh-CN" sz="2000" b="1" dirty="0" smtClean="0"/>
              <a:t>RESEARCH</a:t>
            </a:r>
            <a:r>
              <a:rPr lang="en-US" altLang="zh-CN" sz="2000" dirty="0" smtClean="0"/>
              <a:t> practices, culture and admissions and improve academic study skills as they complete university-level assignments. </a:t>
            </a:r>
          </a:p>
        </p:txBody>
      </p:sp>
    </p:spTree>
    <p:extLst>
      <p:ext uri="{BB962C8B-B14F-4D97-AF65-F5344CB8AC3E}">
        <p14:creationId xmlns:p14="http://schemas.microsoft.com/office/powerpoint/2010/main" val="391664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8552" y="83076"/>
            <a:ext cx="6303405" cy="813569"/>
          </a:xfrm>
        </p:spPr>
        <p:txBody>
          <a:bodyPr>
            <a:normAutofit fontScale="90000"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Experience University Research</a:t>
            </a:r>
            <a:endParaRPr lang="en-US" sz="32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1388" y="1589102"/>
            <a:ext cx="7737808" cy="424352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b="1" dirty="0" smtClean="0">
                <a:solidFill>
                  <a:srgbClr val="094F93"/>
                </a:solidFill>
              </a:rPr>
              <a:t>EUR PROGRAM BENEFITS </a:t>
            </a:r>
            <a:endParaRPr lang="en-US" altLang="zh-CN" dirty="0" smtClean="0">
              <a:solidFill>
                <a:srgbClr val="094F93"/>
              </a:solidFill>
            </a:endParaRPr>
          </a:p>
          <a:p>
            <a:pPr>
              <a:buNone/>
            </a:pPr>
            <a:r>
              <a:rPr lang="en-US" altLang="zh-CN" sz="2000" dirty="0" smtClean="0"/>
              <a:t> </a:t>
            </a:r>
          </a:p>
          <a:p>
            <a:r>
              <a:rPr lang="en-US" altLang="zh-CN" sz="2000" b="1" dirty="0" smtClean="0"/>
              <a:t>Gain</a:t>
            </a:r>
            <a:r>
              <a:rPr lang="en-US" altLang="zh-CN" sz="2000" dirty="0" smtClean="0"/>
              <a:t> an international academic and </a:t>
            </a:r>
            <a:r>
              <a:rPr lang="en-US" altLang="zh-CN" sz="2000" b="1" dirty="0" smtClean="0"/>
              <a:t>RESEARCH</a:t>
            </a:r>
            <a:r>
              <a:rPr lang="en-US" altLang="zh-CN" sz="2000" dirty="0" smtClean="0"/>
              <a:t> experience </a:t>
            </a:r>
          </a:p>
          <a:p>
            <a:pPr>
              <a:buNone/>
            </a:pPr>
            <a:endParaRPr lang="en-US" altLang="zh-CN" sz="2000" dirty="0" smtClean="0"/>
          </a:p>
          <a:p>
            <a:r>
              <a:rPr lang="en-US" altLang="zh-CN" sz="2000" b="1" dirty="0" smtClean="0"/>
              <a:t>Study</a:t>
            </a:r>
            <a:r>
              <a:rPr lang="en-US" altLang="zh-CN" sz="2000" dirty="0" smtClean="0"/>
              <a:t> at a TOP 10</a:t>
            </a:r>
            <a:r>
              <a:rPr lang="en-US" altLang="zh-CN" sz="2000" baseline="30000" dirty="0" smtClean="0"/>
              <a:t>th</a:t>
            </a:r>
            <a:r>
              <a:rPr lang="en-US" altLang="zh-CN" sz="2000" dirty="0" smtClean="0"/>
              <a:t> public U.S. university </a:t>
            </a:r>
          </a:p>
          <a:p>
            <a:endParaRPr lang="en-US" altLang="zh-CN" sz="2000" dirty="0" smtClean="0"/>
          </a:p>
          <a:p>
            <a:r>
              <a:rPr lang="en-US" altLang="zh-CN" sz="2000" b="1" dirty="0" smtClean="0"/>
              <a:t>Meet</a:t>
            </a:r>
            <a:r>
              <a:rPr lang="en-US" altLang="zh-CN" sz="2000" dirty="0" smtClean="0"/>
              <a:t> students from other universities and American students through socio-cultural activities </a:t>
            </a:r>
          </a:p>
          <a:p>
            <a:endParaRPr lang="en-US" altLang="zh-CN" sz="2000" dirty="0" smtClean="0"/>
          </a:p>
          <a:p>
            <a:r>
              <a:rPr lang="en-US" altLang="zh-CN" sz="2000" b="1" dirty="0" smtClean="0"/>
              <a:t>Learn</a:t>
            </a:r>
            <a:r>
              <a:rPr lang="en-US" altLang="zh-CN" sz="2000" dirty="0" smtClean="0"/>
              <a:t> about the U.S. culture and society</a:t>
            </a:r>
          </a:p>
          <a:p>
            <a:pPr>
              <a:spcBef>
                <a:spcPct val="50000"/>
              </a:spcBef>
              <a:buClr>
                <a:schemeClr val="tx2"/>
              </a:buClr>
              <a:buFont typeface="Wingdings" pitchFamily="2" charset="2"/>
              <a:buChar char="§"/>
            </a:pPr>
            <a:endParaRPr lang="en-US" sz="2000" dirty="0" smtClean="0"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64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UCI 2015 Powerpoint Colors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uci-brightmark-powerpoint-template</Template>
  <TotalTime>3113</TotalTime>
  <Words>526</Words>
  <Application>Microsoft Office PowerPoint</Application>
  <PresentationFormat>On-screen Show (4:3)</PresentationFormat>
  <Paragraphs>154</Paragraphs>
  <Slides>18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9" baseType="lpstr">
      <vt:lpstr>Arial Unicode MS</vt:lpstr>
      <vt:lpstr>MS PGothic</vt:lpstr>
      <vt:lpstr>黑体</vt:lpstr>
      <vt:lpstr>Arial</vt:lpstr>
      <vt:lpstr>Calibri</vt:lpstr>
      <vt:lpstr>Helvetica Neue</vt:lpstr>
      <vt:lpstr>Helvetica Neue Light</vt:lpstr>
      <vt:lpstr>Tahoma</vt:lpstr>
      <vt:lpstr>Wingdings</vt:lpstr>
      <vt:lpstr>ヒラギノ角ゴ ProN W3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Experience University Research</vt:lpstr>
      <vt:lpstr>Experience University Research</vt:lpstr>
      <vt:lpstr>Experience University Research</vt:lpstr>
      <vt:lpstr>Experience University Research</vt:lpstr>
      <vt:lpstr>Experience University Research</vt:lpstr>
      <vt:lpstr>Experience University Research</vt:lpstr>
      <vt:lpstr>Experience University Research</vt:lpstr>
      <vt:lpstr>Campus Dormitory </vt:lpstr>
      <vt:lpstr>Campus Dormitory</vt:lpstr>
      <vt:lpstr>Experience University Research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jstern</dc:creator>
  <cp:lastModifiedBy>Karl Kottman</cp:lastModifiedBy>
  <cp:revision>160</cp:revision>
  <cp:lastPrinted>2016-04-11T16:45:19Z</cp:lastPrinted>
  <dcterms:created xsi:type="dcterms:W3CDTF">2016-04-09T16:48:11Z</dcterms:created>
  <dcterms:modified xsi:type="dcterms:W3CDTF">2017-11-20T19:48:10Z</dcterms:modified>
</cp:coreProperties>
</file>