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1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3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0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6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5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3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2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F9B4-8FA7-43F0-B941-8AE4AA23E407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DDA6-FB34-4C7A-B193-6092E5029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Home\Ex\Marketing &amp; Development\Brochures\2017\Thumbnails\PKP 2018 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2848"/>
            <a:ext cx="5976663" cy="6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Applications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7504" y="2199664"/>
            <a:ext cx="6408712" cy="406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610723"/>
                </a:solidFill>
              </a:rPr>
              <a:t>Online application: </a:t>
            </a:r>
            <a:r>
              <a:rPr lang="en-GB" sz="2000" b="1" dirty="0" smtClean="0">
                <a:solidFill>
                  <a:srgbClr val="610723"/>
                </a:solidFill>
              </a:rPr>
              <a:t>open now</a:t>
            </a:r>
            <a:r>
              <a:rPr lang="en-GB" sz="2000" dirty="0" smtClean="0">
                <a:solidFill>
                  <a:srgbClr val="610723"/>
                </a:solidFill>
              </a:rPr>
              <a:t>!</a:t>
            </a:r>
          </a:p>
          <a:p>
            <a:r>
              <a:rPr lang="en-GB" sz="2000" b="1" dirty="0" smtClean="0">
                <a:solidFill>
                  <a:srgbClr val="610723"/>
                </a:solidFill>
              </a:rPr>
              <a:t>Places fill up fast – early application recommended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r>
              <a:rPr lang="en-GB" sz="2000" dirty="0" smtClean="0">
                <a:solidFill>
                  <a:srgbClr val="610723"/>
                </a:solidFill>
              </a:rPr>
              <a:t>Minimum GPA of 3.2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r>
              <a:rPr lang="en-GB" sz="2000" dirty="0" smtClean="0">
                <a:solidFill>
                  <a:srgbClr val="610723"/>
                </a:solidFill>
              </a:rPr>
              <a:t>Supporting documents: transcript and academic reference sent directly by home institution or academic referee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r>
              <a:rPr lang="en-GB" sz="2000" dirty="0" smtClean="0">
                <a:solidFill>
                  <a:srgbClr val="610723"/>
                </a:solidFill>
              </a:rPr>
              <a:t>Decisions on complete applications conveyed in 5 working days – </a:t>
            </a:r>
            <a:r>
              <a:rPr lang="en-GB" sz="2000" b="1" dirty="0" smtClean="0">
                <a:solidFill>
                  <a:srgbClr val="610723"/>
                </a:solidFill>
              </a:rPr>
              <a:t>fast track your applications </a:t>
            </a:r>
            <a:r>
              <a:rPr lang="en-GB" sz="2000" dirty="0" smtClean="0">
                <a:solidFill>
                  <a:srgbClr val="610723"/>
                </a:solidFill>
              </a:rPr>
              <a:t>– conditional offers pending receipt of your academic reference / transcript</a:t>
            </a:r>
          </a:p>
          <a:p>
            <a:endParaRPr lang="en-GB" sz="2200" dirty="0" smtClean="0">
              <a:solidFill>
                <a:srgbClr val="610723"/>
              </a:solidFill>
            </a:endParaRPr>
          </a:p>
          <a:p>
            <a:endParaRPr lang="en-GB" sz="2200" dirty="0">
              <a:solidFill>
                <a:srgbClr val="920A34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81" y="2546356"/>
            <a:ext cx="2466915" cy="39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0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795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96" y="3409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Pembroke College Circle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3528" y="2276872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Life-long membership of the Pembroke College Circle (an alumni network)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Network of 3,000 members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Regular communications from Pembroke College, and invitations to special events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Free to join and all PKP students receive a personalised membership card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2" y="3645024"/>
            <a:ext cx="31661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0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913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Further Information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K:\Home\Ex\Marketing &amp; Development\Social Media\2017\Student Quotes\Longer Interviews\Joanna Cyrus-David photo quote 2 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00867"/>
            <a:ext cx="4629281" cy="30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5229200"/>
            <a:ext cx="348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610723"/>
                </a:solidFill>
              </a:rPr>
              <a:t>www.pem.cam.ac.uk/pkp</a:t>
            </a:r>
          </a:p>
        </p:txBody>
      </p:sp>
      <p:sp>
        <p:nvSpPr>
          <p:cNvPr id="9" name="Rectangle 8"/>
          <p:cNvSpPr/>
          <p:nvPr/>
        </p:nvSpPr>
        <p:spPr>
          <a:xfrm>
            <a:off x="882531" y="5949279"/>
            <a:ext cx="294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610723"/>
                </a:solidFill>
              </a:rPr>
              <a:t>pkp@pem.cam.ac.uk </a:t>
            </a:r>
          </a:p>
        </p:txBody>
      </p:sp>
      <p:pic>
        <p:nvPicPr>
          <p:cNvPr id="2053" name="Picture 5" descr="\\skye\users\home\ex11\Desktop\Social Media icons\face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6" y="5533657"/>
            <a:ext cx="269403" cy="2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kye\users\home\ex11\Desktop\Social Media icons\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5" y="5988248"/>
            <a:ext cx="269403" cy="2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67178" y="5949279"/>
            <a:ext cx="1394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610723"/>
                </a:solidFill>
              </a:rPr>
              <a:t>@</a:t>
            </a:r>
            <a:r>
              <a:rPr lang="en-GB" sz="1600" b="1" dirty="0" err="1" smtClean="0">
                <a:solidFill>
                  <a:srgbClr val="610723"/>
                </a:solidFill>
              </a:rPr>
              <a:t>PembrokeIP</a:t>
            </a:r>
            <a:endParaRPr lang="en-GB" sz="1600" b="1" dirty="0" smtClean="0">
              <a:solidFill>
                <a:srgbClr val="61072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4514" y="5464506"/>
            <a:ext cx="3807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610723"/>
                </a:solidFill>
              </a:rPr>
              <a:t>Facebook.com/</a:t>
            </a:r>
            <a:r>
              <a:rPr lang="en-GB" sz="1600" b="1" dirty="0" err="1" smtClean="0">
                <a:solidFill>
                  <a:srgbClr val="610723"/>
                </a:solidFill>
              </a:rPr>
              <a:t>PembrokeKingsProgramme</a:t>
            </a:r>
            <a:endParaRPr lang="en-GB" sz="1600" b="1" dirty="0" smtClean="0">
              <a:solidFill>
                <a:srgbClr val="61072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9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230px-Kings_crest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572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Cambridge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4536504" cy="468052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610723"/>
                </a:solidFill>
              </a:rPr>
              <a:t>Founded in 1209, Cambridge University is one of the oldest and most prestigious universities in the world</a:t>
            </a:r>
          </a:p>
          <a:p>
            <a:endParaRPr lang="en-GB" sz="2800" dirty="0" smtClean="0">
              <a:solidFill>
                <a:srgbClr val="610723"/>
              </a:solidFill>
            </a:endParaRPr>
          </a:p>
          <a:p>
            <a:r>
              <a:rPr lang="en-GB" sz="2800" dirty="0" smtClean="0">
                <a:solidFill>
                  <a:srgbClr val="610723"/>
                </a:solidFill>
              </a:rPr>
              <a:t>A beautiful city filled with museums, art galleries, theatres and libraries </a:t>
            </a:r>
          </a:p>
          <a:p>
            <a:endParaRPr lang="en-GB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21086"/>
            <a:ext cx="4248472" cy="32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2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02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34095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The PKP Experience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64" y="3566912"/>
            <a:ext cx="4156607" cy="27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925" y="1916833"/>
            <a:ext cx="47950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What is ‘The PKP Experience?’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610723"/>
                </a:solidFill>
              </a:rPr>
              <a:t>Excellent academic experience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610723"/>
                </a:solidFill>
              </a:rPr>
              <a:t>Exciting social programme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610723"/>
                </a:solidFill>
              </a:rPr>
              <a:t>Fantastic opportunity to experience Cambridge student life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610723"/>
                </a:solidFill>
              </a:rPr>
              <a:t>An unforgettable summer abroad!</a:t>
            </a:r>
          </a:p>
          <a:p>
            <a:pPr lvl="1"/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Pembroke and King’s Colleges – friendly and supportive communities with outstanding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Study with around 350 students from top universities all over the world: Yale, </a:t>
            </a:r>
            <a:r>
              <a:rPr lang="en-GB" sz="2000" dirty="0" smtClean="0">
                <a:solidFill>
                  <a:srgbClr val="610723"/>
                </a:solidFill>
              </a:rPr>
              <a:t>Harvard, Princeton </a:t>
            </a:r>
            <a:r>
              <a:rPr lang="en-GB" sz="2000" dirty="0" smtClean="0">
                <a:solidFill>
                  <a:srgbClr val="610723"/>
                </a:solidFill>
              </a:rPr>
              <a:t>and others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6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95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Academic Programme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7504" y="2420888"/>
            <a:ext cx="5656344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610723"/>
                </a:solidFill>
              </a:rPr>
              <a:t>Cambridge style of teaching: </a:t>
            </a:r>
          </a:p>
          <a:p>
            <a:pPr lvl="1"/>
            <a:r>
              <a:rPr lang="en-GB" sz="1600" dirty="0">
                <a:solidFill>
                  <a:srgbClr val="610723"/>
                </a:solidFill>
              </a:rPr>
              <a:t>I</a:t>
            </a:r>
            <a:r>
              <a:rPr lang="en-GB" sz="1600" dirty="0" smtClean="0">
                <a:solidFill>
                  <a:srgbClr val="610723"/>
                </a:solidFill>
              </a:rPr>
              <a:t>ntensive small group teaching </a:t>
            </a:r>
          </a:p>
          <a:p>
            <a:pPr lvl="1"/>
            <a:r>
              <a:rPr lang="en-GB" sz="1600" dirty="0">
                <a:solidFill>
                  <a:srgbClr val="610723"/>
                </a:solidFill>
              </a:rPr>
              <a:t>O</a:t>
            </a:r>
            <a:r>
              <a:rPr lang="en-GB" sz="1600" dirty="0" smtClean="0">
                <a:solidFill>
                  <a:srgbClr val="610723"/>
                </a:solidFill>
              </a:rPr>
              <a:t>ut of classroom interaction</a:t>
            </a:r>
          </a:p>
          <a:p>
            <a:pPr lvl="1"/>
            <a:r>
              <a:rPr lang="en-GB" sz="1600" dirty="0">
                <a:solidFill>
                  <a:srgbClr val="610723"/>
                </a:solidFill>
              </a:rPr>
              <a:t>I</a:t>
            </a:r>
            <a:r>
              <a:rPr lang="en-GB" sz="1600" dirty="0" smtClean="0">
                <a:solidFill>
                  <a:srgbClr val="610723"/>
                </a:solidFill>
              </a:rPr>
              <a:t>ndividual feedback on performance</a:t>
            </a:r>
          </a:p>
          <a:p>
            <a:pPr lvl="1"/>
            <a:r>
              <a:rPr lang="en-GB" sz="1600" dirty="0">
                <a:solidFill>
                  <a:srgbClr val="610723"/>
                </a:solidFill>
              </a:rPr>
              <a:t>G</a:t>
            </a:r>
            <a:r>
              <a:rPr lang="en-GB" sz="1600" dirty="0" smtClean="0">
                <a:solidFill>
                  <a:srgbClr val="610723"/>
                </a:solidFill>
              </a:rPr>
              <a:t>uided independent study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endParaRPr lang="en-GB" sz="1600" dirty="0">
              <a:solidFill>
                <a:srgbClr val="61072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71565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2">
                    <a:lumMod val="50000"/>
                  </a:schemeClr>
                </a:solidFill>
              </a:rPr>
              <a:t>Unique Features</a:t>
            </a:r>
            <a:endParaRPr lang="en-GB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2" descr="I:\Selected\SBO_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48" y="2452067"/>
            <a:ext cx="3272648" cy="34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7861" y="4159618"/>
            <a:ext cx="5330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Class sizes capped at 30 students; seminars usually at 15 students allowing for interactive engagement with young enterprising viewpoints from around the world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0332" y="5626997"/>
            <a:ext cx="58518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Independent Supervision option: exceptional opportunity to experience Cambridge-style supervisions</a:t>
            </a:r>
          </a:p>
          <a:p>
            <a:endParaRPr lang="en-GB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6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38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3409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Academic Programme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71565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2">
                    <a:lumMod val="50000"/>
                  </a:schemeClr>
                </a:solidFill>
              </a:rPr>
              <a:t>Courses</a:t>
            </a:r>
            <a:endParaRPr lang="en-GB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2" descr="K:\Home\Ex\Photos\Harry's photo selection for 2011 brochure\Peter Jones seminar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54" y="2763449"/>
            <a:ext cx="4022470" cy="26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524" y="2324779"/>
            <a:ext cx="4741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Around 45 courses available in: Social Sciences, Science and Maths, Economics, Business and Management, Arts and Humanities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794" y="3560401"/>
            <a:ext cx="474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12 Lectures, 8 Seminars per course (25 contact hours)</a:t>
            </a:r>
            <a:endParaRPr lang="en-GB" dirty="0">
              <a:solidFill>
                <a:srgbClr val="61072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794" y="4261134"/>
            <a:ext cx="474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Students choose three courses (4 credits each); or two courses and one supervision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524" y="4965427"/>
            <a:ext cx="474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Assessment: usually take-home exam and final dissertation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8524" y="5643365"/>
            <a:ext cx="7117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Formalised feedback during the course allowing students the opportunity to learn and improve academic performance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9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693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3409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Academic Programme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32" y="184482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2">
                    <a:lumMod val="50000"/>
                  </a:schemeClr>
                </a:solidFill>
              </a:rPr>
              <a:t>Independent Supervision (Optional)</a:t>
            </a:r>
            <a:endParaRPr lang="en-GB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694" y="2757144"/>
            <a:ext cx="3803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Replaces one course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910" y="3434360"/>
            <a:ext cx="4433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Extraordinary opportunity to work on an independent research project of the student’s own choosing under guidance of a Supervisor (expert in the field)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Students have to submit a proposal: deadline 3 weeks from offer (latest 28</a:t>
            </a:r>
            <a:r>
              <a:rPr lang="en-GB" sz="2000" baseline="30000" dirty="0" smtClean="0">
                <a:solidFill>
                  <a:srgbClr val="610723"/>
                </a:solidFill>
              </a:rPr>
              <a:t>th</a:t>
            </a:r>
            <a:r>
              <a:rPr lang="en-GB" sz="2000" dirty="0" smtClean="0">
                <a:solidFill>
                  <a:srgbClr val="610723"/>
                </a:solidFill>
              </a:rPr>
              <a:t> April 2018)</a:t>
            </a:r>
            <a:endParaRPr lang="en-GB" sz="2000" dirty="0">
              <a:solidFill>
                <a:srgbClr val="610723"/>
              </a:solidFill>
            </a:endParaRPr>
          </a:p>
        </p:txBody>
      </p:sp>
      <p:pic>
        <p:nvPicPr>
          <p:cNvPr id="3074" name="Picture 2" descr="F:\Summer 2016\Possible photos to use from 2015\Supervision\Image_3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62" y="3081334"/>
            <a:ext cx="4110834" cy="30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164288" y="198264"/>
            <a:ext cx="1645933" cy="1070496"/>
            <a:chOff x="5680793" y="139729"/>
            <a:chExt cx="2044899" cy="1329979"/>
          </a:xfrm>
        </p:grpSpPr>
        <p:pic>
          <p:nvPicPr>
            <p:cNvPr id="14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50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93" y="4084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Accommodation and Meals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F:\Photo selection for 2016 brochures\PKP Formal Dinner_18 Har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87" y="3562654"/>
            <a:ext cx="4227809" cy="28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671" y="2132856"/>
            <a:ext cx="8142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All students have single occupancy rooms in College accommodation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130" y="27809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Meal plan at Pembroke or King’s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592" y="3356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Three Formal Halls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610723"/>
                </a:solidFill>
              </a:rPr>
              <a:t>T</a:t>
            </a:r>
            <a:r>
              <a:rPr lang="en-GB" sz="2000" dirty="0" smtClean="0">
                <a:solidFill>
                  <a:srgbClr val="610723"/>
                </a:solidFill>
              </a:rPr>
              <a:t>hree-course meals served in historic dining halls</a:t>
            </a:r>
            <a:endParaRPr lang="en-GB" sz="2000" dirty="0">
              <a:solidFill>
                <a:srgbClr val="61072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74539" y="260648"/>
            <a:ext cx="1645933" cy="1070496"/>
            <a:chOff x="5680793" y="139729"/>
            <a:chExt cx="2044899" cy="1329979"/>
          </a:xfrm>
        </p:grpSpPr>
        <p:pic>
          <p:nvPicPr>
            <p:cNvPr id="12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741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Social Programme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7068" y="2060848"/>
            <a:ext cx="5447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A team of Cambridge Students act as Programme Assistants (PAs) to organise social 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356357"/>
            <a:ext cx="5112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Social programme: 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610723"/>
                </a:solidFill>
              </a:rPr>
              <a:t>F</a:t>
            </a:r>
            <a:r>
              <a:rPr lang="en-GB" sz="2000" dirty="0" smtClean="0">
                <a:solidFill>
                  <a:srgbClr val="610723"/>
                </a:solidFill>
              </a:rPr>
              <a:t>ree / Subsidised activities organised throughout the programme. Such as:</a:t>
            </a:r>
          </a:p>
          <a:p>
            <a:pPr marL="1257300" lvl="2" indent="-342900">
              <a:buSzPct val="81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610723"/>
                </a:solidFill>
              </a:rPr>
              <a:t>Football / Cricket </a:t>
            </a:r>
          </a:p>
          <a:p>
            <a:pPr marL="1257300" lvl="2" indent="-342900">
              <a:buSzPct val="81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610723"/>
                </a:solidFill>
              </a:rPr>
              <a:t>Karaoke nights </a:t>
            </a:r>
          </a:p>
          <a:p>
            <a:pPr marL="1257300" lvl="2" indent="-342900">
              <a:buSzPct val="81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610723"/>
                </a:solidFill>
              </a:rPr>
              <a:t>A walk to Wimpole Hall or Grantchester Tea Rooms </a:t>
            </a:r>
          </a:p>
          <a:p>
            <a:pPr marL="1257300" lvl="2" indent="-342900">
              <a:buSzPct val="81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610723"/>
                </a:solidFill>
              </a:rPr>
              <a:t>Punting on the river Cam</a:t>
            </a:r>
          </a:p>
          <a:p>
            <a:pPr marL="1257300" lvl="2" indent="-342900">
              <a:buSzPct val="81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610723"/>
                </a:solidFill>
              </a:rPr>
              <a:t>And more!</a:t>
            </a:r>
            <a:endParaRPr lang="en-GB" sz="2000" dirty="0">
              <a:solidFill>
                <a:srgbClr val="610723"/>
              </a:solidFill>
            </a:endParaRPr>
          </a:p>
        </p:txBody>
      </p:sp>
      <p:pic>
        <p:nvPicPr>
          <p:cNvPr id="9" name="Picture 2" descr="K:\Home\Ex\Marketing &amp; Development\Brochures\Alan's selection\IMG_284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06" y="2209234"/>
            <a:ext cx="2884090" cy="41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1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107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10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4095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Programme Costs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69708"/>
            <a:ext cx="9144000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K:\Home\Ex\Marketing &amp; Development\WordPress photos\For the PKP Landing pag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87" y="3066639"/>
            <a:ext cx="4103309" cy="30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49" y="1766421"/>
            <a:ext cx="48256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Application Fee: £60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Tuition Fee: £3,850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610723"/>
                </a:solidFill>
              </a:rPr>
              <a:t>Courses fee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610723"/>
                </a:solidFill>
              </a:rPr>
              <a:t>Study skills sessions (Social Sciences and Sciences)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610723"/>
                </a:solidFill>
              </a:rPr>
              <a:t>Three plenary lectures</a:t>
            </a:r>
          </a:p>
          <a:p>
            <a:pPr lvl="1"/>
            <a:endParaRPr lang="en-GB" sz="2000" dirty="0" smtClean="0">
              <a:solidFill>
                <a:srgbClr val="61072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10723"/>
                </a:solidFill>
              </a:rPr>
              <a:t>Accommodation Fee: </a:t>
            </a:r>
          </a:p>
          <a:p>
            <a:endParaRPr lang="en-GB" sz="2000" dirty="0" smtClean="0">
              <a:solidFill>
                <a:srgbClr val="610723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610723"/>
                </a:solidFill>
              </a:rPr>
              <a:t>Between £1,746 - £2,372 depending on accommodation band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610723"/>
                </a:solidFill>
              </a:rPr>
              <a:t>Includes meal plan and social programme</a:t>
            </a:r>
          </a:p>
          <a:p>
            <a:pPr lvl="1"/>
            <a:endParaRPr lang="en-GB" dirty="0" smtClean="0">
              <a:solidFill>
                <a:srgbClr val="61072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10723"/>
                </a:solidFill>
              </a:rPr>
              <a:t>Independent Supervision Supplement: £990 (optional)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61072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02531" y="239805"/>
            <a:ext cx="1645933" cy="1070496"/>
            <a:chOff x="5680793" y="139729"/>
            <a:chExt cx="2044899" cy="1329979"/>
          </a:xfrm>
        </p:grpSpPr>
        <p:pic>
          <p:nvPicPr>
            <p:cNvPr id="10" name="Picture 3" descr="K:\Home\Ex\Marketing &amp; Development\Crest\Pembroke Crest Colour 84KB May 201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13" b="93851" l="4106" r="94702">
                          <a14:foregroundMark x1="8477" y1="7228" x2="41722" y2="7120"/>
                          <a14:foregroundMark x1="8477" y1="26106" x2="46225" y2="25890"/>
                          <a14:foregroundMark x1="11258" y1="44229" x2="46623" y2="44013"/>
                          <a14:foregroundMark x1="20530" y1="62783" x2="42781" y2="62460"/>
                          <a14:foregroundMark x1="34040" y1="79827" x2="45033" y2="79827"/>
                          <a14:foregroundMark x1="28742" y1="76699" x2="31126" y2="77994"/>
                          <a14:foregroundMark x1="53510" y1="83927" x2="51921" y2="76375"/>
                          <a14:foregroundMark x1="54437" y1="68393" x2="54437" y2="60841"/>
                          <a14:foregroundMark x1="54437" y1="53506" x2="54172" y2="46170"/>
                          <a14:foregroundMark x1="74702" y1="51564" x2="75099" y2="46170"/>
                          <a14:foregroundMark x1="75762" y1="69795" x2="75629" y2="62352"/>
                          <a14:foregroundMark x1="75762" y1="39482" x2="75762" y2="31823"/>
                          <a14:foregroundMark x1="55232" y1="36677" x2="54967" y2="3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93" y="139729"/>
              <a:ext cx="1083209" cy="13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230px-Kings_crest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5668" y="198468"/>
              <a:ext cx="970024" cy="11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454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526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Wheeler</dc:creator>
  <cp:lastModifiedBy>Geeta Kasanga</cp:lastModifiedBy>
  <cp:revision>13</cp:revision>
  <dcterms:created xsi:type="dcterms:W3CDTF">2017-11-08T10:53:19Z</dcterms:created>
  <dcterms:modified xsi:type="dcterms:W3CDTF">2018-03-01T17:49:36Z</dcterms:modified>
</cp:coreProperties>
</file>