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8" r:id="rId11"/>
    <p:sldId id="267" r:id="rId12"/>
    <p:sldId id="26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5" autoAdjust="0"/>
  </p:normalViewPr>
  <p:slideViewPr>
    <p:cSldViewPr>
      <p:cViewPr varScale="1">
        <p:scale>
          <a:sx n="70" d="100"/>
          <a:sy n="70" d="100"/>
        </p:scale>
        <p:origin x="11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0CF79-032B-4857-96BF-BEDF5E4EB7DA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5BC17-BE47-45B9-94C4-21398D8908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62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5BC17-BE47-45B9-94C4-21398D890851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9817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con.wisc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on.wisc.edu/masters/tuition/" TargetMode="External"/><Relationship Id="rId2" Type="http://schemas.openxmlformats.org/officeDocument/2006/relationships/hyperlink" Target="https://visp.wisc.edu/cos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sp.wisc.edu/appl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grad.wisc.edu/apply/" TargetMode="External"/><Relationship Id="rId2" Type="http://schemas.openxmlformats.org/officeDocument/2006/relationships/hyperlink" Target="https://econ.wisc.edu/masters/admissi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132348" y="186490"/>
            <a:ext cx="8867273" cy="6535152"/>
          </a:xfrm>
          <a:prstGeom prst="rect">
            <a:avLst/>
          </a:prstGeom>
          <a:noFill/>
          <a:ln w="76200">
            <a:solidFill>
              <a:srgbClr val="B32B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0" y="4333240"/>
            <a:ext cx="1893571" cy="2524760"/>
            <a:chOff x="3336758" y="1758819"/>
            <a:chExt cx="2837245" cy="2837244"/>
          </a:xfrm>
        </p:grpSpPr>
        <p:sp>
          <p:nvSpPr>
            <p:cNvPr id="9" name="直角三角形 8"/>
            <p:cNvSpPr/>
            <p:nvPr/>
          </p:nvSpPr>
          <p:spPr>
            <a:xfrm>
              <a:off x="3336759" y="1758819"/>
              <a:ext cx="2837244" cy="2837244"/>
            </a:xfrm>
            <a:prstGeom prst="rtTriangle">
              <a:avLst/>
            </a:prstGeom>
            <a:solidFill>
              <a:srgbClr val="B32B2D"/>
            </a:solidFill>
            <a:ln>
              <a:solidFill>
                <a:srgbClr val="B32B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直角三角形 9"/>
            <p:cNvSpPr/>
            <p:nvPr/>
          </p:nvSpPr>
          <p:spPr>
            <a:xfrm>
              <a:off x="3336758" y="2053389"/>
              <a:ext cx="2542674" cy="2542674"/>
            </a:xfrm>
            <a:prstGeom prst="rt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直角三角形 7"/>
          <p:cNvSpPr/>
          <p:nvPr/>
        </p:nvSpPr>
        <p:spPr>
          <a:xfrm>
            <a:off x="0" y="4839007"/>
            <a:ext cx="1514246" cy="2018994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直角三角形 4"/>
          <p:cNvSpPr/>
          <p:nvPr/>
        </p:nvSpPr>
        <p:spPr>
          <a:xfrm>
            <a:off x="0" y="5431401"/>
            <a:ext cx="972682" cy="1426600"/>
          </a:xfrm>
          <a:prstGeom prst="rtTriangle">
            <a:avLst/>
          </a:prstGeom>
          <a:solidFill>
            <a:srgbClr val="B32B2D"/>
          </a:solidFill>
          <a:ln>
            <a:solidFill>
              <a:srgbClr val="B32B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流程图: 数据 12"/>
          <p:cNvSpPr/>
          <p:nvPr/>
        </p:nvSpPr>
        <p:spPr>
          <a:xfrm flipH="1">
            <a:off x="1211579" y="6182360"/>
            <a:ext cx="3465095" cy="668121"/>
          </a:xfrm>
          <a:prstGeom prst="flowChartInputOutput">
            <a:avLst/>
          </a:prstGeom>
          <a:solidFill>
            <a:srgbClr val="B32B2D"/>
          </a:solidFill>
          <a:ln>
            <a:solidFill>
              <a:srgbClr val="B32B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0" name="组合 19"/>
          <p:cNvGrpSpPr/>
          <p:nvPr/>
        </p:nvGrpSpPr>
        <p:grpSpPr>
          <a:xfrm rot="10800000">
            <a:off x="4722393" y="-3"/>
            <a:ext cx="4421607" cy="2600956"/>
            <a:chOff x="2630907" y="1662237"/>
            <a:chExt cx="5895476" cy="2600956"/>
          </a:xfrm>
        </p:grpSpPr>
        <p:grpSp>
          <p:nvGrpSpPr>
            <p:cNvPr id="14" name="组合 13"/>
            <p:cNvGrpSpPr/>
            <p:nvPr/>
          </p:nvGrpSpPr>
          <p:grpSpPr>
            <a:xfrm>
              <a:off x="2630910" y="1662237"/>
              <a:ext cx="2600958" cy="2600956"/>
              <a:chOff x="3336760" y="2075456"/>
              <a:chExt cx="2520611" cy="2520609"/>
            </a:xfrm>
          </p:grpSpPr>
          <p:sp>
            <p:nvSpPr>
              <p:cNvPr id="15" name="直角三角形 14"/>
              <p:cNvSpPr/>
              <p:nvPr/>
            </p:nvSpPr>
            <p:spPr>
              <a:xfrm>
                <a:off x="3336762" y="2075456"/>
                <a:ext cx="2520609" cy="2520609"/>
              </a:xfrm>
              <a:prstGeom prst="rtTriangle">
                <a:avLst/>
              </a:prstGeom>
              <a:solidFill>
                <a:srgbClr val="B32B2D"/>
              </a:solidFill>
              <a:ln>
                <a:solidFill>
                  <a:srgbClr val="B32B2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直角三角形 15"/>
              <p:cNvSpPr/>
              <p:nvPr/>
            </p:nvSpPr>
            <p:spPr>
              <a:xfrm>
                <a:off x="3336760" y="2318498"/>
                <a:ext cx="2277566" cy="2277566"/>
              </a:xfrm>
              <a:prstGeom prst="rt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7" name="直角三角形 16"/>
            <p:cNvSpPr/>
            <p:nvPr/>
          </p:nvSpPr>
          <p:spPr>
            <a:xfrm>
              <a:off x="2630908" y="2253828"/>
              <a:ext cx="2009362" cy="2009362"/>
            </a:xfrm>
            <a:prstGeom prst="rt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直角三角形 17"/>
            <p:cNvSpPr/>
            <p:nvPr/>
          </p:nvSpPr>
          <p:spPr>
            <a:xfrm>
              <a:off x="2630907" y="2657375"/>
              <a:ext cx="1459832" cy="1605816"/>
            </a:xfrm>
            <a:prstGeom prst="rtTriangle">
              <a:avLst/>
            </a:prstGeom>
            <a:solidFill>
              <a:srgbClr val="B32B2D"/>
            </a:solidFill>
            <a:ln>
              <a:solidFill>
                <a:srgbClr val="B32B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流程图: 数据 18"/>
            <p:cNvSpPr/>
            <p:nvPr/>
          </p:nvSpPr>
          <p:spPr>
            <a:xfrm flipH="1">
              <a:off x="4426068" y="3511351"/>
              <a:ext cx="4100315" cy="751839"/>
            </a:xfrm>
            <a:prstGeom prst="flowChartInputOutput">
              <a:avLst/>
            </a:prstGeom>
            <a:solidFill>
              <a:srgbClr val="B32B2D"/>
            </a:solidFill>
            <a:ln>
              <a:solidFill>
                <a:srgbClr val="B32B2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1876927" y="2541496"/>
            <a:ext cx="55044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威斯康星大学</a:t>
            </a:r>
            <a:r>
              <a:rPr lang="en-US" altLang="zh-CN" sz="4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zh-CN" sz="4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麦迪逊分校数学系本硕</a:t>
            </a:r>
            <a:r>
              <a:rPr lang="en-US" altLang="zh-CN" sz="4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3+1+1</a:t>
            </a:r>
            <a:r>
              <a:rPr lang="zh-CN" altLang="zh-CN" sz="4800" b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项目简介</a:t>
            </a:r>
            <a:endParaRPr lang="zh-CN" altLang="zh-CN" sz="48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64" b="100000" l="0" r="100000">
                        <a14:foregroundMark x1="28090" y1="38652" x2="73596" y2="61348"/>
                        <a14:foregroundMark x1="53933" y1="51064" x2="44944" y2="69504"/>
                        <a14:foregroundMark x1="19663" y1="45035" x2="75281" y2="75887"/>
                        <a14:foregroundMark x1="29775" y1="60638" x2="60112" y2="755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777" y="387525"/>
            <a:ext cx="962287" cy="2032695"/>
          </a:xfrm>
          <a:prstGeom prst="rect">
            <a:avLst/>
          </a:prstGeom>
        </p:spPr>
      </p:pic>
      <p:sp>
        <p:nvSpPr>
          <p:cNvPr id="36" name="文本框 39"/>
          <p:cNvSpPr txBox="1"/>
          <p:nvPr/>
        </p:nvSpPr>
        <p:spPr>
          <a:xfrm>
            <a:off x="132348" y="2282896"/>
            <a:ext cx="88672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 smtClean="0">
                <a:latin typeface="微软雅黑" pitchFamily="34" charset="-122"/>
                <a:ea typeface="微软雅黑" pitchFamily="34" charset="-122"/>
              </a:rPr>
              <a:t>中科大</a:t>
            </a:r>
            <a:r>
              <a:rPr lang="en-US" altLang="zh-CN" sz="4400" b="1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sz="4400" b="1" dirty="0" smtClean="0">
                <a:latin typeface="微软雅黑" pitchFamily="34" charset="-122"/>
                <a:ea typeface="微软雅黑" pitchFamily="34" charset="-122"/>
              </a:rPr>
              <a:t>威斯康星大学</a:t>
            </a:r>
            <a:r>
              <a:rPr lang="en-US" altLang="zh-CN" sz="4400" b="1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4400" b="1" dirty="0" smtClean="0">
                <a:latin typeface="微软雅黑" pitchFamily="34" charset="-122"/>
                <a:ea typeface="微软雅黑" pitchFamily="34" charset="-122"/>
              </a:rPr>
              <a:t>麦迪逊分校</a:t>
            </a:r>
            <a:endParaRPr lang="en-US" altLang="zh-CN" sz="4400" b="1" dirty="0" smtClean="0"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4400" b="1" dirty="0" smtClean="0">
                <a:latin typeface="微软雅黑" pitchFamily="34" charset="-122"/>
                <a:ea typeface="微软雅黑" pitchFamily="34" charset="-122"/>
              </a:rPr>
              <a:t>经济</a:t>
            </a:r>
            <a:r>
              <a:rPr lang="zh-CN" altLang="zh-CN" sz="4400" b="1" dirty="0" smtClean="0">
                <a:latin typeface="微软雅黑" pitchFamily="34" charset="-122"/>
                <a:ea typeface="微软雅黑" pitchFamily="34" charset="-122"/>
              </a:rPr>
              <a:t>本硕</a:t>
            </a:r>
            <a:r>
              <a:rPr lang="en-US" altLang="zh-CN" sz="4400" b="1" dirty="0" smtClean="0">
                <a:latin typeface="微软雅黑" pitchFamily="34" charset="-122"/>
                <a:ea typeface="微软雅黑" pitchFamily="34" charset="-122"/>
              </a:rPr>
              <a:t>3+2</a:t>
            </a:r>
            <a:r>
              <a:rPr lang="zh-CN" altLang="zh-CN" sz="4400" b="1" dirty="0" smtClean="0">
                <a:latin typeface="微软雅黑" pitchFamily="34" charset="-122"/>
                <a:ea typeface="微软雅黑" pitchFamily="34" charset="-122"/>
              </a:rPr>
              <a:t>项目简介</a:t>
            </a:r>
            <a:endParaRPr lang="zh-CN" altLang="zh-CN" sz="4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65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VISP 300-600</a:t>
            </a:r>
            <a:r>
              <a:rPr lang="zh-CN" altLang="en-US" dirty="0" smtClean="0"/>
              <a:t>课程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/>
              <a:t>Econ 301 Intermediate Microeconomic </a:t>
            </a:r>
            <a:r>
              <a:rPr lang="en-US" altLang="zh-CN" dirty="0" smtClean="0"/>
              <a:t>Theory </a:t>
            </a:r>
            <a:r>
              <a:rPr lang="zh-CN" altLang="en-US" dirty="0" smtClean="0"/>
              <a:t>（中微）</a:t>
            </a:r>
            <a:endParaRPr lang="zh-CN" altLang="zh-CN" dirty="0"/>
          </a:p>
          <a:p>
            <a:r>
              <a:rPr lang="en-US" altLang="zh-CN" dirty="0"/>
              <a:t>Econ 302 Intermediate Macroeconomic </a:t>
            </a:r>
            <a:r>
              <a:rPr lang="en-US" altLang="zh-CN" dirty="0" smtClean="0"/>
              <a:t>Theory</a:t>
            </a:r>
            <a:r>
              <a:rPr lang="zh-CN" altLang="en-US" dirty="0"/>
              <a:t> （</a:t>
            </a:r>
            <a:r>
              <a:rPr lang="zh-CN" altLang="en-US" dirty="0" smtClean="0"/>
              <a:t>中宏）</a:t>
            </a:r>
            <a:endParaRPr lang="zh-CN" altLang="zh-CN" dirty="0"/>
          </a:p>
          <a:p>
            <a:r>
              <a:rPr lang="en-US" altLang="zh-CN" dirty="0"/>
              <a:t>Econ 410 </a:t>
            </a:r>
            <a:r>
              <a:rPr lang="en-US" altLang="zh-CN" dirty="0" smtClean="0"/>
              <a:t>Econometrics </a:t>
            </a:r>
            <a:r>
              <a:rPr lang="zh-CN" altLang="en-US" dirty="0" smtClean="0"/>
              <a:t>（中级计量）</a:t>
            </a:r>
            <a:endParaRPr lang="zh-CN" altLang="zh-CN" dirty="0"/>
          </a:p>
          <a:p>
            <a:r>
              <a:rPr lang="en-US" altLang="zh-CN" dirty="0"/>
              <a:t>Econ 435 Financial </a:t>
            </a:r>
            <a:r>
              <a:rPr lang="en-US" altLang="zh-CN" dirty="0" smtClean="0"/>
              <a:t>System </a:t>
            </a:r>
            <a:r>
              <a:rPr lang="zh-CN" altLang="en-US" dirty="0" smtClean="0"/>
              <a:t>（金融）</a:t>
            </a:r>
            <a:endParaRPr lang="zh-CN" altLang="zh-CN" dirty="0"/>
          </a:p>
          <a:p>
            <a:r>
              <a:rPr lang="en-US" altLang="zh-CN" dirty="0"/>
              <a:t>Econ 450 Labor </a:t>
            </a:r>
            <a:r>
              <a:rPr lang="en-US" altLang="zh-CN" dirty="0" smtClean="0"/>
              <a:t>Economics </a:t>
            </a:r>
            <a:r>
              <a:rPr lang="zh-CN" altLang="en-US" dirty="0" smtClean="0"/>
              <a:t>（劳动）</a:t>
            </a:r>
            <a:endParaRPr lang="zh-CN" altLang="zh-CN" dirty="0"/>
          </a:p>
          <a:p>
            <a:r>
              <a:rPr lang="en-US" altLang="zh-CN" dirty="0"/>
              <a:t>Econ 464 International </a:t>
            </a:r>
            <a:r>
              <a:rPr lang="en-US" altLang="zh-CN" dirty="0" smtClean="0"/>
              <a:t>Trade </a:t>
            </a:r>
            <a:r>
              <a:rPr lang="zh-CN" altLang="en-US" dirty="0" smtClean="0"/>
              <a:t>（国际）</a:t>
            </a:r>
            <a:endParaRPr lang="zh-CN" altLang="zh-CN" dirty="0"/>
          </a:p>
          <a:p>
            <a:r>
              <a:rPr lang="en-US" altLang="zh-CN" dirty="0"/>
              <a:t>Econ 467 International Industrial </a:t>
            </a:r>
            <a:r>
              <a:rPr lang="en-US" altLang="zh-CN" dirty="0" smtClean="0"/>
              <a:t>Organizations </a:t>
            </a:r>
            <a:r>
              <a:rPr lang="zh-CN" altLang="en-US" dirty="0" smtClean="0"/>
              <a:t>（产业）</a:t>
            </a:r>
            <a:endParaRPr lang="zh-CN" altLang="zh-CN" dirty="0"/>
          </a:p>
          <a:p>
            <a:r>
              <a:rPr lang="en-US" altLang="zh-CN" dirty="0"/>
              <a:t>Econ 475 </a:t>
            </a:r>
            <a:r>
              <a:rPr lang="en-US" altLang="zh-CN" dirty="0" smtClean="0"/>
              <a:t>Growth </a:t>
            </a:r>
            <a:r>
              <a:rPr lang="zh-CN" altLang="en-US" dirty="0" smtClean="0"/>
              <a:t>（宏观）</a:t>
            </a:r>
            <a:endParaRPr lang="zh-CN" altLang="zh-CN" dirty="0"/>
          </a:p>
          <a:p>
            <a:r>
              <a:rPr lang="en-US" altLang="zh-CN" dirty="0"/>
              <a:t>Econ 521 Game </a:t>
            </a:r>
            <a:r>
              <a:rPr lang="en-US" altLang="zh-CN" dirty="0" smtClean="0"/>
              <a:t>Theory </a:t>
            </a:r>
            <a:r>
              <a:rPr lang="zh-CN" altLang="en-US" dirty="0" smtClean="0"/>
              <a:t>（微观）</a:t>
            </a:r>
            <a:endParaRPr lang="zh-CN" altLang="zh-CN" dirty="0"/>
          </a:p>
          <a:p>
            <a:r>
              <a:rPr lang="en-US" altLang="zh-CN" dirty="0"/>
              <a:t>Econ 666 International </a:t>
            </a:r>
            <a:r>
              <a:rPr lang="en-US" altLang="zh-CN" dirty="0" smtClean="0"/>
              <a:t>Finance </a:t>
            </a:r>
            <a:r>
              <a:rPr lang="zh-CN" altLang="en-US" dirty="0" smtClean="0"/>
              <a:t>（国际）</a:t>
            </a:r>
            <a:endParaRPr lang="zh-CN" altLang="zh-CN" dirty="0"/>
          </a:p>
          <a:p>
            <a:r>
              <a:rPr lang="en-US" altLang="zh-CN" dirty="0"/>
              <a:t>Econ 690 Health, Aging, and Social Insurance </a:t>
            </a:r>
            <a:r>
              <a:rPr lang="en-US" altLang="zh-CN" dirty="0" smtClean="0"/>
              <a:t>Programs </a:t>
            </a:r>
            <a:r>
              <a:rPr lang="zh-CN" altLang="en-US" dirty="0" smtClean="0"/>
              <a:t>（公共）</a:t>
            </a:r>
            <a:endParaRPr lang="zh-CN" altLang="zh-CN" dirty="0"/>
          </a:p>
          <a:p>
            <a:r>
              <a:rPr lang="en-US" altLang="zh-CN" dirty="0"/>
              <a:t>Econ 690 International Financial </a:t>
            </a:r>
            <a:r>
              <a:rPr lang="en-US" altLang="zh-CN" dirty="0" smtClean="0"/>
              <a:t>Markets </a:t>
            </a:r>
            <a:r>
              <a:rPr lang="zh-CN" altLang="en-US" dirty="0" smtClean="0"/>
              <a:t>（金融）</a:t>
            </a:r>
            <a:endParaRPr lang="zh-CN" altLang="zh-CN" dirty="0"/>
          </a:p>
          <a:p>
            <a:r>
              <a:rPr lang="en-US" altLang="zh-CN" dirty="0"/>
              <a:t>Econ 690 Data Analytics for </a:t>
            </a:r>
            <a:r>
              <a:rPr lang="en-US" altLang="zh-CN" dirty="0" smtClean="0"/>
              <a:t>Economists </a:t>
            </a:r>
            <a:r>
              <a:rPr lang="zh-CN" altLang="en-US" dirty="0" smtClean="0"/>
              <a:t>（计量）</a:t>
            </a:r>
            <a:endParaRPr lang="zh-CN" altLang="zh-CN" dirty="0"/>
          </a:p>
          <a:p>
            <a:r>
              <a:rPr lang="en-US" altLang="zh-CN" dirty="0"/>
              <a:t>Econ 690 Economics of Big </a:t>
            </a:r>
            <a:r>
              <a:rPr lang="en-US" altLang="zh-CN" dirty="0" smtClean="0"/>
              <a:t>Data </a:t>
            </a:r>
            <a:r>
              <a:rPr lang="zh-CN" altLang="en-US" dirty="0" smtClean="0"/>
              <a:t>（计量）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775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学分和课程设置 （</a:t>
            </a:r>
            <a:r>
              <a:rPr lang="en-US" altLang="zh-CN" b="1" dirty="0" smtClean="0"/>
              <a:t>II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硕士：总共</a:t>
            </a:r>
            <a:r>
              <a:rPr lang="en-US" altLang="zh-CN" dirty="0" smtClean="0"/>
              <a:t>30</a:t>
            </a:r>
            <a:r>
              <a:rPr lang="zh-CN" altLang="en-US" dirty="0" smtClean="0"/>
              <a:t>学分，最多可从</a:t>
            </a:r>
            <a:r>
              <a:rPr lang="en-US" altLang="zh-CN" dirty="0" smtClean="0"/>
              <a:t>VISP </a:t>
            </a:r>
            <a:r>
              <a:rPr lang="zh-CN" altLang="en-US" dirty="0" smtClean="0"/>
              <a:t>转</a:t>
            </a:r>
            <a:r>
              <a:rPr lang="en-US" altLang="zh-CN" dirty="0" smtClean="0"/>
              <a:t>12</a:t>
            </a:r>
            <a:r>
              <a:rPr lang="zh-CN" altLang="en-US" dirty="0" smtClean="0"/>
              <a:t>学分。</a:t>
            </a:r>
            <a:endParaRPr lang="en-US" altLang="zh-CN" dirty="0" smtClean="0"/>
          </a:p>
          <a:p>
            <a:r>
              <a:rPr lang="zh-CN" altLang="en-US" dirty="0" smtClean="0"/>
              <a:t>秋季：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Econ 700 Mathematics for Economists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Econ 701 Microeconomics I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Econ 705 Econometrics </a:t>
            </a:r>
            <a:r>
              <a:rPr lang="en-US" altLang="zh-CN" dirty="0" smtClean="0"/>
              <a:t>II</a:t>
            </a:r>
          </a:p>
          <a:p>
            <a:r>
              <a:rPr lang="zh-CN" altLang="en-US" dirty="0" smtClean="0"/>
              <a:t>春季：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Econ 702 Macroeconomics I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Econ 708 Microeconomics II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One elective</a:t>
            </a:r>
            <a:endParaRPr lang="zh-CN" altLang="zh-CN" dirty="0"/>
          </a:p>
          <a:p>
            <a:pPr marL="0" indent="0">
              <a:buNone/>
            </a:pP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64976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建 议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确立自己对经济学的兴趣，申请，学习等以自己为主，同时积极寻找资源，寻求帮助。</a:t>
            </a:r>
            <a:endParaRPr lang="en-US" altLang="zh-CN" dirty="0" smtClean="0"/>
          </a:p>
          <a:p>
            <a:r>
              <a:rPr lang="zh-CN" altLang="en-US" smtClean="0"/>
              <a:t>安排好英语学习，考试时间。</a:t>
            </a:r>
            <a:endParaRPr lang="en-US" altLang="zh-CN" dirty="0" smtClean="0"/>
          </a:p>
          <a:p>
            <a:r>
              <a:rPr lang="zh-CN" altLang="en-US" dirty="0" smtClean="0"/>
              <a:t>在威大了解经济学前沿，积极和同学，项目负责人（学业，职业发展），老师交流。</a:t>
            </a:r>
            <a:endParaRPr lang="en-US" altLang="zh-CN" dirty="0" smtClean="0"/>
          </a:p>
          <a:p>
            <a:r>
              <a:rPr lang="zh-CN" altLang="en-US" dirty="0" smtClean="0"/>
              <a:t>量力而行（</a:t>
            </a:r>
            <a:r>
              <a:rPr lang="en-US" altLang="zh-CN" dirty="0" smtClean="0"/>
              <a:t>12-18</a:t>
            </a:r>
            <a:r>
              <a:rPr lang="zh-CN" altLang="en-US" dirty="0" smtClean="0"/>
              <a:t>学分），及时总结调整。</a:t>
            </a:r>
            <a:endParaRPr lang="en-US" altLang="zh-CN" dirty="0" smtClean="0"/>
          </a:p>
          <a:p>
            <a:r>
              <a:rPr lang="zh-CN" altLang="en-US" dirty="0" smtClean="0"/>
              <a:t>生活能力：安全，安排时间，饮食营养，体育锻炼。（做饭，开车）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642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目录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院校基本情况，生活环境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项目基本情况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学费和其他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费用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申请标准和过程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学分和课程设置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建议</a:t>
            </a:r>
          </a:p>
        </p:txBody>
      </p:sp>
    </p:spTree>
    <p:extLst>
      <p:ext uri="{BB962C8B-B14F-4D97-AF65-F5344CB8AC3E}">
        <p14:creationId xmlns:p14="http://schemas.microsoft.com/office/powerpoint/2010/main" val="1379943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院校基本情况，生活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环境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威斯康星大学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麦迪逊分校经济系全美学术排名第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，社会认可度高。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  <a:hlinkClick r:id="rId2"/>
              </a:rPr>
              <a:t>https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  <a:hlinkClick r:id="rId2"/>
              </a:rPr>
              <a:t>://econ.wisc.edu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  <a:hlinkClick r:id="rId2"/>
              </a:rPr>
              <a:t>/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师资力量强大，尤其是计量经济学等。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有运行良好的硕士项目，带来最前沿的学术视野。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13430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院校基本情况，生活环境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完善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的基础设施及舒适的学习环境</a:t>
            </a:r>
            <a:r>
              <a:rPr lang="zh-CN" altLang="zh-CN" dirty="0" smtClean="0">
                <a:latin typeface="微软雅黑" pitchFamily="34" charset="-122"/>
                <a:ea typeface="微软雅黑" pitchFamily="34" charset="-122"/>
              </a:rPr>
              <a:t>。运动</a:t>
            </a:r>
            <a:r>
              <a:rPr lang="zh-CN" altLang="zh-CN" dirty="0">
                <a:latin typeface="微软雅黑" pitchFamily="34" charset="-122"/>
                <a:ea typeface="微软雅黑" pitchFamily="34" charset="-122"/>
              </a:rPr>
              <a:t>场馆、电子图书馆、亚洲超市等一应俱全，充分解决学生的课余生活需要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lvl="0"/>
            <a:endParaRPr lang="zh-CN" altLang="zh-CN" b="1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75"/>
          <a:stretch/>
        </p:blipFill>
        <p:spPr>
          <a:xfrm>
            <a:off x="1043608" y="3301779"/>
            <a:ext cx="6465282" cy="2831220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395383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项目基本情况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本科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生前三年在中科大修读，严格按前三年培养计划进行。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第四年赴威斯康星大学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麦迪逊分校，完成威斯康星大学学分要求，同时满足中科大学分要求，一年培养期后返回中科大获得学士学位。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第五年赴威斯康星大学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麦迪逊分校进一步修读硕士学位，完成学分要求后获得威斯康星大学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麦迪逊分校经济硕士学位。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优势： 名校学有所成，节约一年时间；为申请博士打下基础；培养国际视野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; STEM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项目，实习期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29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个月， 但提防中美关系风险。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2500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学费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其他，生活费用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大四威大收取本科学费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其他：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3.9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万美元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  <a:hlinkClick r:id="rId2"/>
              </a:rPr>
              <a:t>https://visp.wisc.edu/cost/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硕一威大收取学费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+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其他： 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3.9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万美元：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  <a:hlinkClick r:id="rId3"/>
              </a:rPr>
              <a:t>https://econ.wisc.edu/masters/tuition/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）从大四转来的学分差价（最多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学分），目前为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4000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美元左右（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学分）。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生活费根据个人，每月约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1000-2000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美元。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137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申请标准和过程 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(I)</a:t>
            </a:r>
            <a:endParaRPr lang="zh-CN" altLang="en-US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>
              <a:buAutoNum type="romanUcParenBoth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通过国际访问学生项目（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VISP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）申请，第四年到威大。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申请时间：大三春季学期，具体时间待定。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申请标准：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）知道自己对经济学的兴趣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(personal statement)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）完成中科大前三年学习，成绩有竞争力（例：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3.0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以上）。学过微观经济学，宏观经济学，或者有扎实数理基础。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）满足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VISP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要求： 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  <a:hlinkClick r:id="rId3"/>
              </a:rPr>
              <a:t>https://visp.wisc.edu/apply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  <a:hlinkClick r:id="rId3"/>
              </a:rPr>
              <a:t>/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其中英语：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TOELF 80 (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iBT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)/550 (PBT), or IELTS 6.5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 成绩单，护照，财力证明。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申请过程： </a:t>
            </a: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中科大提名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(PS,GPA,TOEFL)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威大经济系审核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通过威大国际学生项目申请批准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2957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微软雅黑" pitchFamily="34" charset="-122"/>
                <a:ea typeface="微软雅黑" pitchFamily="34" charset="-122"/>
              </a:rPr>
              <a:t>申请标准和过程 </a:t>
            </a:r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(II)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II )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已经在威大学习的，从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VISP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转到经济硕士项目。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申请时间：威大 大四春季学期，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March 1 deadline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申请标准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  <a:hlinkClick r:id="rId2"/>
              </a:rPr>
              <a:t>https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  <a:hlinkClick r:id="rId2"/>
              </a:rPr>
              <a:t>://econ.wisc.edu/masters/admission/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itchFamily="34" charset="-122"/>
                <a:ea typeface="微软雅黑" pitchFamily="34" charset="-122"/>
                <a:hlinkClick r:id="rId3"/>
              </a:rPr>
              <a:t>https://grad.wisc.edu/apply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  <a:hlinkClick r:id="rId3"/>
              </a:rPr>
              <a:t>/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：其中包括：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微积分，线性代数，或相应课程；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）完成微观经济学，宏观经济学课程 （建议： 中级）；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）提供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GRE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或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GMAT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成绩；（数学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smtClean="0">
                <a:latin typeface="微软雅黑" pitchFamily="34" charset="-122"/>
                <a:ea typeface="微软雅黑" pitchFamily="34" charset="-122"/>
              </a:rPr>
              <a:t>及以上不需要；但申请博士需要）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TOELF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92 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iBT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)/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580 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(PBT),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MELAB 82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，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or 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IELTS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7.0.</a:t>
            </a:r>
          </a:p>
          <a:p>
            <a:pPr marL="0" indent="0">
              <a:buNone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）得到中科大本科学位。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申请过程：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VISP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学生直接申请硕士项目 （注明）。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4098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学分和课程设置 （</a:t>
            </a:r>
            <a:r>
              <a:rPr lang="en-US" altLang="zh-CN" b="1" dirty="0" smtClean="0"/>
              <a:t>I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大四</a:t>
            </a:r>
            <a:r>
              <a:rPr lang="en-US" altLang="zh-CN" dirty="0" smtClean="0"/>
              <a:t>VISP</a:t>
            </a:r>
            <a:r>
              <a:rPr lang="zh-CN" altLang="en-US" dirty="0" smtClean="0"/>
              <a:t>秋季学期，最少</a:t>
            </a:r>
            <a:r>
              <a:rPr lang="en-US" altLang="zh-CN" dirty="0" smtClean="0"/>
              <a:t>12 </a:t>
            </a:r>
            <a:r>
              <a:rPr lang="zh-CN" altLang="en-US" dirty="0" smtClean="0"/>
              <a:t>学分，最多</a:t>
            </a:r>
            <a:r>
              <a:rPr lang="en-US" altLang="zh-CN" dirty="0" smtClean="0"/>
              <a:t>18</a:t>
            </a:r>
            <a:r>
              <a:rPr lang="zh-CN" altLang="en-US" dirty="0" smtClean="0"/>
              <a:t>学分，从</a:t>
            </a:r>
            <a:r>
              <a:rPr lang="en-US" altLang="zh-CN" dirty="0" smtClean="0"/>
              <a:t>300-600</a:t>
            </a:r>
            <a:r>
              <a:rPr lang="zh-CN" altLang="en-US" dirty="0" smtClean="0"/>
              <a:t>课程中选；</a:t>
            </a:r>
            <a:endParaRPr lang="en-US" altLang="zh-CN" dirty="0" smtClean="0"/>
          </a:p>
          <a:p>
            <a:r>
              <a:rPr lang="zh-CN" altLang="en-US" dirty="0"/>
              <a:t>大</a:t>
            </a:r>
            <a:r>
              <a:rPr lang="zh-CN" altLang="en-US" dirty="0" smtClean="0"/>
              <a:t>四</a:t>
            </a:r>
            <a:r>
              <a:rPr lang="en-US" altLang="zh-CN" dirty="0" smtClean="0"/>
              <a:t>VISP</a:t>
            </a:r>
            <a:r>
              <a:rPr lang="zh-CN" altLang="en-US" dirty="0" smtClean="0"/>
              <a:t>春季学期，一门</a:t>
            </a:r>
            <a:r>
              <a:rPr lang="en-US" altLang="zh-CN" dirty="0" smtClean="0"/>
              <a:t>Econ 704 Econometrics (3 </a:t>
            </a:r>
            <a:r>
              <a:rPr lang="zh-CN" altLang="en-US" dirty="0" smtClean="0"/>
              <a:t>学分</a:t>
            </a:r>
            <a:r>
              <a:rPr lang="en-US" altLang="zh-CN" dirty="0" smtClean="0"/>
              <a:t>)</a:t>
            </a:r>
            <a:r>
              <a:rPr lang="zh-CN" altLang="en-US" dirty="0" smtClean="0"/>
              <a:t>，另外</a:t>
            </a:r>
            <a:r>
              <a:rPr lang="en-US" altLang="zh-CN" dirty="0" smtClean="0"/>
              <a:t>9-15</a:t>
            </a:r>
            <a:r>
              <a:rPr lang="zh-CN" altLang="en-US" dirty="0" smtClean="0"/>
              <a:t>学分，从</a:t>
            </a:r>
            <a:r>
              <a:rPr lang="en-US" altLang="zh-CN" dirty="0" smtClean="0"/>
              <a:t>300-600</a:t>
            </a:r>
            <a:r>
              <a:rPr lang="zh-CN" altLang="en-US" dirty="0" smtClean="0"/>
              <a:t>课程中选；</a:t>
            </a:r>
            <a:endParaRPr lang="en-US" altLang="zh-CN" dirty="0" smtClean="0"/>
          </a:p>
          <a:p>
            <a:r>
              <a:rPr lang="zh-CN" altLang="en-US" dirty="0" smtClean="0"/>
              <a:t>建议： </a:t>
            </a:r>
            <a:r>
              <a:rPr lang="en-US" altLang="zh-CN" dirty="0" smtClean="0"/>
              <a:t>Econ 301 </a:t>
            </a:r>
            <a:r>
              <a:rPr lang="zh-CN" altLang="en-US" dirty="0" smtClean="0"/>
              <a:t>（中微）， </a:t>
            </a:r>
            <a:r>
              <a:rPr lang="en-US" altLang="zh-CN" dirty="0" smtClean="0"/>
              <a:t>Econ 302 </a:t>
            </a:r>
            <a:r>
              <a:rPr lang="zh-CN" altLang="en-US" dirty="0" smtClean="0"/>
              <a:t>（中宏）， </a:t>
            </a:r>
            <a:r>
              <a:rPr lang="en-US" altLang="zh-CN" dirty="0" smtClean="0"/>
              <a:t>Econ 410 (</a:t>
            </a:r>
            <a:r>
              <a:rPr lang="zh-CN" altLang="en-US" dirty="0" smtClean="0"/>
              <a:t>中级计量</a:t>
            </a:r>
            <a:r>
              <a:rPr lang="en-US" altLang="zh-CN" dirty="0" smtClean="0"/>
              <a:t>)</a:t>
            </a:r>
            <a:r>
              <a:rPr lang="zh-CN" altLang="en-US" dirty="0" smtClean="0"/>
              <a:t>，自己感兴趣的 领域（计量，金融，产业，国际等）</a:t>
            </a:r>
            <a:endParaRPr lang="en-US" altLang="zh-CN" dirty="0" smtClean="0"/>
          </a:p>
          <a:p>
            <a:r>
              <a:rPr lang="zh-CN" altLang="en-US" dirty="0" smtClean="0"/>
              <a:t>注意： 全时注册（</a:t>
            </a:r>
            <a:r>
              <a:rPr lang="en-US" altLang="zh-CN" dirty="0" smtClean="0"/>
              <a:t>12-18</a:t>
            </a:r>
            <a:r>
              <a:rPr lang="zh-CN" altLang="en-US" dirty="0" smtClean="0"/>
              <a:t>学分）；不能选科大学过的课； 选外系课经过经济系硕士项目负责人批准 （</a:t>
            </a:r>
            <a:r>
              <a:rPr lang="en-US" altLang="zh-CN" dirty="0" err="1" smtClean="0"/>
              <a:t>Huiming</a:t>
            </a:r>
            <a:r>
              <a:rPr lang="en-US" altLang="zh-CN" dirty="0" smtClean="0"/>
              <a:t>  Wang, hwang253@wisc.edu</a:t>
            </a:r>
            <a:r>
              <a:rPr lang="zh-CN" altLang="en-US" dirty="0" smtClean="0"/>
              <a:t>）。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5165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973</Words>
  <Application>Microsoft Office PowerPoint</Application>
  <PresentationFormat>全屏显示(4:3)</PresentationFormat>
  <Paragraphs>98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黑体</vt:lpstr>
      <vt:lpstr>宋体</vt:lpstr>
      <vt:lpstr>微软雅黑</vt:lpstr>
      <vt:lpstr>Arial</vt:lpstr>
      <vt:lpstr>Calibri</vt:lpstr>
      <vt:lpstr>Office 主题</vt:lpstr>
      <vt:lpstr>PowerPoint 演示文稿</vt:lpstr>
      <vt:lpstr>目录</vt:lpstr>
      <vt:lpstr>院校基本情况，生活环境</vt:lpstr>
      <vt:lpstr>院校基本情况，生活环境</vt:lpstr>
      <vt:lpstr>项目基本情况</vt:lpstr>
      <vt:lpstr>学费+其他，生活费用</vt:lpstr>
      <vt:lpstr>申请标准和过程 (I)</vt:lpstr>
      <vt:lpstr>申请标准和过程 (II)</vt:lpstr>
      <vt:lpstr>学分和课程设置 （I）</vt:lpstr>
      <vt:lpstr>VISP 300-600课程</vt:lpstr>
      <vt:lpstr>学分和课程设置 （II）</vt:lpstr>
      <vt:lpstr>建 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xiaowang</dc:creator>
  <cp:lastModifiedBy>user</cp:lastModifiedBy>
  <cp:revision>47</cp:revision>
  <dcterms:created xsi:type="dcterms:W3CDTF">2018-12-25T03:01:17Z</dcterms:created>
  <dcterms:modified xsi:type="dcterms:W3CDTF">2019-03-07T02:41:03Z</dcterms:modified>
</cp:coreProperties>
</file>